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3"/>
  </p:notesMasterIdLst>
  <p:sldIdLst>
    <p:sldId id="727" r:id="rId5"/>
    <p:sldId id="745" r:id="rId6"/>
    <p:sldId id="683" r:id="rId7"/>
    <p:sldId id="696" r:id="rId8"/>
    <p:sldId id="728" r:id="rId9"/>
    <p:sldId id="729" r:id="rId10"/>
    <p:sldId id="731" r:id="rId11"/>
    <p:sldId id="732" r:id="rId12"/>
    <p:sldId id="733" r:id="rId13"/>
    <p:sldId id="739" r:id="rId14"/>
    <p:sldId id="740" r:id="rId15"/>
    <p:sldId id="730" r:id="rId16"/>
    <p:sldId id="741" r:id="rId17"/>
    <p:sldId id="742" r:id="rId18"/>
    <p:sldId id="743" r:id="rId19"/>
    <p:sldId id="744" r:id="rId20"/>
    <p:sldId id="689" r:id="rId21"/>
    <p:sldId id="738" r:id="rId22"/>
    <p:sldId id="735" r:id="rId23"/>
    <p:sldId id="737" r:id="rId24"/>
    <p:sldId id="734" r:id="rId25"/>
    <p:sldId id="693" r:id="rId26"/>
    <p:sldId id="694" r:id="rId27"/>
    <p:sldId id="695" r:id="rId28"/>
    <p:sldId id="736" r:id="rId29"/>
    <p:sldId id="746" r:id="rId30"/>
    <p:sldId id="691" r:id="rId31"/>
    <p:sldId id="720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2EEDC0A-20FD-4086-B1AA-66FFE8E41459}" name="MEMTSA Efthimia" initials="ME" userId="S::memtsa@netcompany-intrasoft.com::b98064e6-cab6-43cf-bc3d-7fb0c1295411" providerId="AD"/>
  <p188:author id="{D1C2EE90-BE62-B934-5E8F-69F2C9DE5F14}" name="DESCHUYTENEER Tanguy (TAXUD-EXT)" initials="TD" userId="S::Tanguy.DESCHUYTENEER@ext.ec.europa.eu::4ba961a3-26ea-4858-9ae3-71008328b9a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MPOURIS Evaggelos" initials="TE" lastIdx="1" clrIdx="0">
    <p:extLst>
      <p:ext uri="{19B8F6BF-5375-455C-9EA6-DF929625EA0E}">
        <p15:presenceInfo xmlns:p15="http://schemas.microsoft.com/office/powerpoint/2012/main" userId="S::etampouris@intrasoft-intl.com::243ad9eb-4f51-44c8-966b-e9eef83b45c2" providerId="AD"/>
      </p:ext>
    </p:extLst>
  </p:cmAuthor>
  <p:cmAuthor id="2" name="ANGELI Athanasia" initials="AA" lastIdx="3" clrIdx="1">
    <p:extLst>
      <p:ext uri="{19B8F6BF-5375-455C-9EA6-DF929625EA0E}">
        <p15:presenceInfo xmlns:p15="http://schemas.microsoft.com/office/powerpoint/2012/main" userId="S::atangeli@intrasoft-intl.com::667e1468-0bde-4233-8f00-75f804807659" providerId="AD"/>
      </p:ext>
    </p:extLst>
  </p:cmAuthor>
  <p:cmAuthor id="3" name="CHRYSOSTOMOU Vicky" initials="CV" lastIdx="1" clrIdx="2">
    <p:extLst>
      <p:ext uri="{19B8F6BF-5375-455C-9EA6-DF929625EA0E}">
        <p15:presenceInfo xmlns:p15="http://schemas.microsoft.com/office/powerpoint/2012/main" userId="S::vchrysostomou@intrasoft-intl.com::d8a97083-2baf-4e52-a23c-bb59fa69f8a3" providerId="AD"/>
      </p:ext>
    </p:extLst>
  </p:cmAuthor>
  <p:cmAuthor id="4" name="CD3 - NIAVI Stefania" initials="NS" lastIdx="3" clrIdx="3">
    <p:extLst>
      <p:ext uri="{19B8F6BF-5375-455C-9EA6-DF929625EA0E}">
        <p15:presenceInfo xmlns:p15="http://schemas.microsoft.com/office/powerpoint/2012/main" userId="CD3 - NIAVI Stefan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99"/>
    <a:srgbClr val="99FFCC"/>
    <a:srgbClr val="DBDBDB"/>
    <a:srgbClr val="2121C5"/>
    <a:srgbClr val="1B49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CA11B1-5848-4951-A584-EA647BE6013E}" v="2114" dt="2025-05-19T13:22:20.2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425" autoAdjust="0"/>
  </p:normalViewPr>
  <p:slideViewPr>
    <p:cSldViewPr snapToGrid="0">
      <p:cViewPr varScale="1">
        <p:scale>
          <a:sx n="105" d="100"/>
          <a:sy n="105" d="100"/>
        </p:scale>
        <p:origin x="70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microsoft.com/office/2015/10/relationships/revisionInfo" Target="revisionInfo.xml"/><Relationship Id="rId21" Type="http://schemas.openxmlformats.org/officeDocument/2006/relationships/slide" Target="slides/slide17.xml"/><Relationship Id="rId34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40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AC5C6E-9D4C-4BE7-9A09-8EF67FF435E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1AB60BA-1CB9-4A9C-AB9B-189CE857D0DC}">
      <dgm:prSet phldrT="[Text]" custT="1"/>
      <dgm:spPr/>
      <dgm:t>
        <a:bodyPr/>
        <a:lstStyle/>
        <a:p>
          <a:r>
            <a: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01/03/2025 </a:t>
          </a:r>
        </a:p>
        <a:p>
          <a:r>
            <a: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Start of Transitional Period </a:t>
          </a:r>
          <a:br>
            <a: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for NCTS-P5/P6</a:t>
          </a:r>
        </a:p>
      </dgm:t>
    </dgm:pt>
    <dgm:pt modelId="{9D1A3A67-B1C0-40A9-B236-E06C8B709B11}" type="parTrans" cxnId="{647FE227-813D-46D1-8BB9-27349AFCD054}">
      <dgm:prSet/>
      <dgm:spPr/>
      <dgm:t>
        <a:bodyPr/>
        <a:lstStyle/>
        <a:p>
          <a:endParaRPr lang="en-US"/>
        </a:p>
      </dgm:t>
    </dgm:pt>
    <dgm:pt modelId="{5476BD74-44EA-4088-9AB7-B275AFF04231}" type="sibTrans" cxnId="{647FE227-813D-46D1-8BB9-27349AFCD054}">
      <dgm:prSet/>
      <dgm:spPr/>
      <dgm:t>
        <a:bodyPr/>
        <a:lstStyle/>
        <a:p>
          <a:endParaRPr lang="en-US"/>
        </a:p>
      </dgm:t>
    </dgm:pt>
    <dgm:pt modelId="{51658B97-C110-4EFE-A563-7291AA9DDECF}">
      <dgm:prSet phldrT="[Text]" custT="1"/>
      <dgm:spPr/>
      <dgm:t>
        <a:bodyPr/>
        <a:lstStyle/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01/09/2025 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End of Transitional Period for P5/P6 &amp;</a:t>
          </a:r>
          <a:b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End of ICS2-R3 Deployment Window</a:t>
          </a:r>
        </a:p>
      </dgm:t>
    </dgm:pt>
    <dgm:pt modelId="{0CE6C419-AD81-4FDC-BDC7-75C99B2F7509}" type="parTrans" cxnId="{0720EBE8-82EE-441B-9BAC-55CB471AE1FD}">
      <dgm:prSet/>
      <dgm:spPr/>
      <dgm:t>
        <a:bodyPr/>
        <a:lstStyle/>
        <a:p>
          <a:endParaRPr lang="en-US"/>
        </a:p>
      </dgm:t>
    </dgm:pt>
    <dgm:pt modelId="{2B796FF4-FB30-420C-90D5-0C7A9D8821DB}" type="sibTrans" cxnId="{0720EBE8-82EE-441B-9BAC-55CB471AE1FD}">
      <dgm:prSet/>
      <dgm:spPr/>
      <dgm:t>
        <a:bodyPr/>
        <a:lstStyle/>
        <a:p>
          <a:endParaRPr lang="en-US"/>
        </a:p>
      </dgm:t>
    </dgm:pt>
    <dgm:pt modelId="{AF6BE4D5-D136-4A2E-AF7B-23D17A55CF8D}">
      <dgm:prSet phldrT="[Text]" custT="1"/>
      <dgm:spPr/>
      <dgm:t>
        <a:bodyPr/>
        <a:lstStyle/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01/04/2025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ICS2 Release 3</a:t>
          </a:r>
        </a:p>
        <a:p>
          <a:pPr marL="0"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(Start of Deployment Window)</a:t>
          </a:r>
        </a:p>
      </dgm:t>
    </dgm:pt>
    <dgm:pt modelId="{604F0CE1-71D5-4E60-A3CF-AD2580B74AE5}" type="parTrans" cxnId="{E898305E-64FC-4D47-96CA-B15A38391C58}">
      <dgm:prSet/>
      <dgm:spPr/>
      <dgm:t>
        <a:bodyPr/>
        <a:lstStyle/>
        <a:p>
          <a:endParaRPr lang="en-US"/>
        </a:p>
      </dgm:t>
    </dgm:pt>
    <dgm:pt modelId="{7FBD48A3-CA14-48D8-BE2F-0D1904C48CA2}" type="sibTrans" cxnId="{E898305E-64FC-4D47-96CA-B15A38391C58}">
      <dgm:prSet/>
      <dgm:spPr/>
      <dgm:t>
        <a:bodyPr/>
        <a:lstStyle/>
        <a:p>
          <a:endParaRPr lang="en-US"/>
        </a:p>
      </dgm:t>
    </dgm:pt>
    <dgm:pt modelId="{26C6028F-FFF9-42F1-95EA-910BBD74107C}">
      <dgm:prSet phldrT="[Text]" custT="1"/>
      <dgm:spPr/>
      <dgm:t>
        <a:bodyPr/>
        <a:lstStyle/>
        <a:p>
          <a:pPr>
            <a:buNone/>
          </a:pPr>
          <a:r>
            <a:rPr lang="en-US" sz="14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24/05/2025</a:t>
          </a:r>
        </a:p>
        <a:p>
          <a:pPr>
            <a:buNone/>
          </a:pPr>
          <a:r>
            <a:rPr lang="en-US" sz="14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First country starting NCTS-P6 operations </a:t>
          </a:r>
          <a:br>
            <a:rPr lang="en-US" sz="14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(NA-FI as Opt-Out)</a:t>
          </a:r>
        </a:p>
      </dgm:t>
    </dgm:pt>
    <dgm:pt modelId="{6FC66F24-0C38-422E-A215-2B0A7E34C74C}" type="parTrans" cxnId="{75B81386-DA9C-461B-A7B5-A31ABAA9F790}">
      <dgm:prSet/>
      <dgm:spPr/>
      <dgm:t>
        <a:bodyPr/>
        <a:lstStyle/>
        <a:p>
          <a:endParaRPr lang="en-GB"/>
        </a:p>
      </dgm:t>
    </dgm:pt>
    <dgm:pt modelId="{5313E117-FCC9-410A-923B-B9C39D7D2EA7}" type="sibTrans" cxnId="{75B81386-DA9C-461B-A7B5-A31ABAA9F790}">
      <dgm:prSet/>
      <dgm:spPr/>
      <dgm:t>
        <a:bodyPr/>
        <a:lstStyle/>
        <a:p>
          <a:endParaRPr lang="en-GB"/>
        </a:p>
      </dgm:t>
    </dgm:pt>
    <dgm:pt modelId="{D8C331BB-2F8F-496F-A17E-BE686AD845EF}" type="pres">
      <dgm:prSet presAssocID="{D1AC5C6E-9D4C-4BE7-9A09-8EF67FF435EB}" presName="Name0" presStyleCnt="0">
        <dgm:presLayoutVars>
          <dgm:dir/>
          <dgm:resizeHandles val="exact"/>
        </dgm:presLayoutVars>
      </dgm:prSet>
      <dgm:spPr/>
    </dgm:pt>
    <dgm:pt modelId="{0945FBA1-8108-4CC6-B279-8E9CC5D286EE}" type="pres">
      <dgm:prSet presAssocID="{D1AC5C6E-9D4C-4BE7-9A09-8EF67FF435EB}" presName="arrow" presStyleLbl="bgShp" presStyleIdx="0" presStyleCnt="1" custScaleX="99656" custScaleY="71429" custLinFactNeighborX="-635" custLinFactNeighborY="-155"/>
      <dgm:spPr>
        <a:solidFill>
          <a:schemeClr val="bg2">
            <a:lumMod val="90000"/>
          </a:schemeClr>
        </a:solidFill>
        <a:ln>
          <a:solidFill>
            <a:schemeClr val="bg2">
              <a:lumMod val="50000"/>
            </a:schemeClr>
          </a:solidFill>
        </a:ln>
      </dgm:spPr>
    </dgm:pt>
    <dgm:pt modelId="{CB7A8B8A-3E6A-4C14-8649-71158AC177DC}" type="pres">
      <dgm:prSet presAssocID="{D1AC5C6E-9D4C-4BE7-9A09-8EF67FF435EB}" presName="points" presStyleCnt="0"/>
      <dgm:spPr/>
    </dgm:pt>
    <dgm:pt modelId="{D9B1FB6B-6B56-497E-A15A-AFB213978E2B}" type="pres">
      <dgm:prSet presAssocID="{61AB60BA-1CB9-4A9C-AB9B-189CE857D0DC}" presName="compositeA" presStyleCnt="0"/>
      <dgm:spPr/>
    </dgm:pt>
    <dgm:pt modelId="{D545CA49-263D-45AF-9E81-2A7B6F91883F}" type="pres">
      <dgm:prSet presAssocID="{61AB60BA-1CB9-4A9C-AB9B-189CE857D0DC}" presName="textA" presStyleLbl="revTx" presStyleIdx="0" presStyleCnt="4" custScaleX="157424" custScaleY="68708" custLinFactNeighborX="-862" custLinFactNeighborY="24441">
        <dgm:presLayoutVars>
          <dgm:bulletEnabled val="1"/>
        </dgm:presLayoutVars>
      </dgm:prSet>
      <dgm:spPr/>
    </dgm:pt>
    <dgm:pt modelId="{A18044CB-6E3C-430F-AB4D-2C11FBFE7700}" type="pres">
      <dgm:prSet presAssocID="{61AB60BA-1CB9-4A9C-AB9B-189CE857D0DC}" presName="circleA" presStyleLbl="node1" presStyleIdx="0" presStyleCnt="4" custLinFactNeighborX="-76537" custLinFactNeighborY="21282"/>
      <dgm:spPr>
        <a:solidFill>
          <a:schemeClr val="bg2">
            <a:lumMod val="50000"/>
          </a:schemeClr>
        </a:solidFill>
      </dgm:spPr>
    </dgm:pt>
    <dgm:pt modelId="{180E41A1-2F34-4B26-A1FE-B3D0CC007E25}" type="pres">
      <dgm:prSet presAssocID="{61AB60BA-1CB9-4A9C-AB9B-189CE857D0DC}" presName="spaceA" presStyleCnt="0"/>
      <dgm:spPr/>
    </dgm:pt>
    <dgm:pt modelId="{5DF21E1A-1322-4EFD-9E58-F553602F9A79}" type="pres">
      <dgm:prSet presAssocID="{5476BD74-44EA-4088-9AB7-B275AFF04231}" presName="space" presStyleCnt="0"/>
      <dgm:spPr/>
    </dgm:pt>
    <dgm:pt modelId="{B461DF9C-7782-4A0C-A46F-20A82576584C}" type="pres">
      <dgm:prSet presAssocID="{AF6BE4D5-D136-4A2E-AF7B-23D17A55CF8D}" presName="compositeB" presStyleCnt="0"/>
      <dgm:spPr/>
    </dgm:pt>
    <dgm:pt modelId="{57B98BD7-7B6F-4DCE-B807-3CCAB26972E4}" type="pres">
      <dgm:prSet presAssocID="{AF6BE4D5-D136-4A2E-AF7B-23D17A55CF8D}" presName="textB" presStyleLbl="revTx" presStyleIdx="1" presStyleCnt="4" custScaleY="94778" custLinFactNeighborX="-30377" custLinFactNeighborY="-4325">
        <dgm:presLayoutVars>
          <dgm:bulletEnabled val="1"/>
        </dgm:presLayoutVars>
      </dgm:prSet>
      <dgm:spPr/>
    </dgm:pt>
    <dgm:pt modelId="{6A43B60F-3D7D-4AE3-A5DF-BBED3521136C}" type="pres">
      <dgm:prSet presAssocID="{AF6BE4D5-D136-4A2E-AF7B-23D17A55CF8D}" presName="circleB" presStyleLbl="node1" presStyleIdx="1" presStyleCnt="4" custLinFactX="-33068" custLinFactNeighborX="-100000" custLinFactNeighborY="-25017"/>
      <dgm:spPr>
        <a:solidFill>
          <a:schemeClr val="bg2">
            <a:lumMod val="25000"/>
          </a:schemeClr>
        </a:solidFill>
      </dgm:spPr>
    </dgm:pt>
    <dgm:pt modelId="{33D4F793-DFB9-4AED-ACA6-602B1F62C700}" type="pres">
      <dgm:prSet presAssocID="{AF6BE4D5-D136-4A2E-AF7B-23D17A55CF8D}" presName="spaceB" presStyleCnt="0"/>
      <dgm:spPr/>
    </dgm:pt>
    <dgm:pt modelId="{5F33CBC1-EC1D-4CD8-B11D-33ACDABA5169}" type="pres">
      <dgm:prSet presAssocID="{7FBD48A3-CA14-48D8-BE2F-0D1904C48CA2}" presName="space" presStyleCnt="0"/>
      <dgm:spPr/>
    </dgm:pt>
    <dgm:pt modelId="{618E1975-BA0A-4B2B-98B8-095785F971CA}" type="pres">
      <dgm:prSet presAssocID="{26C6028F-FFF9-42F1-95EA-910BBD74107C}" presName="compositeA" presStyleCnt="0"/>
      <dgm:spPr/>
    </dgm:pt>
    <dgm:pt modelId="{810AFE3A-68F6-44DC-AEF1-FB48EA81D8BE}" type="pres">
      <dgm:prSet presAssocID="{26C6028F-FFF9-42F1-95EA-910BBD74107C}" presName="textA" presStyleLbl="revTx" presStyleIdx="2" presStyleCnt="4" custScaleY="94778" custLinFactNeighborX="-19882" custLinFactNeighborY="4853">
        <dgm:presLayoutVars>
          <dgm:bulletEnabled val="1"/>
        </dgm:presLayoutVars>
      </dgm:prSet>
      <dgm:spPr/>
    </dgm:pt>
    <dgm:pt modelId="{9F198040-E07C-4B6C-981A-767563021906}" type="pres">
      <dgm:prSet presAssocID="{26C6028F-FFF9-42F1-95EA-910BBD74107C}" presName="circleA" presStyleLbl="node1" presStyleIdx="2" presStyleCnt="4"/>
      <dgm:spPr/>
    </dgm:pt>
    <dgm:pt modelId="{2BBE68D9-B294-47D8-8B1B-93655D42B0C8}" type="pres">
      <dgm:prSet presAssocID="{26C6028F-FFF9-42F1-95EA-910BBD74107C}" presName="spaceA" presStyleCnt="0"/>
      <dgm:spPr/>
    </dgm:pt>
    <dgm:pt modelId="{79A53E4A-17A5-43A2-A27D-175FFAC0B815}" type="pres">
      <dgm:prSet presAssocID="{5313E117-FCC9-410A-923B-B9C39D7D2EA7}" presName="space" presStyleCnt="0"/>
      <dgm:spPr/>
    </dgm:pt>
    <dgm:pt modelId="{AF80EFE3-6276-45B3-98AF-8D41893C1150}" type="pres">
      <dgm:prSet presAssocID="{51658B97-C110-4EFE-A563-7291AA9DDECF}" presName="compositeB" presStyleCnt="0"/>
      <dgm:spPr/>
    </dgm:pt>
    <dgm:pt modelId="{CD0FA2D3-7AA2-4596-AC05-1AFB377DB002}" type="pres">
      <dgm:prSet presAssocID="{51658B97-C110-4EFE-A563-7291AA9DDECF}" presName="textB" presStyleLbl="revTx" presStyleIdx="3" presStyleCnt="4" custLinFactY="-55866" custLinFactNeighborX="2615" custLinFactNeighborY="-100000">
        <dgm:presLayoutVars>
          <dgm:bulletEnabled val="1"/>
        </dgm:presLayoutVars>
      </dgm:prSet>
      <dgm:spPr/>
    </dgm:pt>
    <dgm:pt modelId="{078FAF02-8AB2-4DCD-8A31-9541377D639E}" type="pres">
      <dgm:prSet presAssocID="{51658B97-C110-4EFE-A563-7291AA9DDECF}" presName="circleB" presStyleLbl="node1" presStyleIdx="3" presStyleCnt="4"/>
      <dgm:spPr/>
    </dgm:pt>
    <dgm:pt modelId="{0C6FE194-04F0-4363-BEC5-E1665F93EDC9}" type="pres">
      <dgm:prSet presAssocID="{51658B97-C110-4EFE-A563-7291AA9DDECF}" presName="spaceB" presStyleCnt="0"/>
      <dgm:spPr/>
    </dgm:pt>
  </dgm:ptLst>
  <dgm:cxnLst>
    <dgm:cxn modelId="{3A1A7D05-3C28-4F53-84AF-F33E081655C0}" type="presOf" srcId="{51658B97-C110-4EFE-A563-7291AA9DDECF}" destId="{CD0FA2D3-7AA2-4596-AC05-1AFB377DB002}" srcOrd="0" destOrd="0" presId="urn:microsoft.com/office/officeart/2005/8/layout/hProcess11"/>
    <dgm:cxn modelId="{ADADC626-CBAB-4787-AB18-B36F60710EC6}" type="presOf" srcId="{AF6BE4D5-D136-4A2E-AF7B-23D17A55CF8D}" destId="{57B98BD7-7B6F-4DCE-B807-3CCAB26972E4}" srcOrd="0" destOrd="0" presId="urn:microsoft.com/office/officeart/2005/8/layout/hProcess11"/>
    <dgm:cxn modelId="{647FE227-813D-46D1-8BB9-27349AFCD054}" srcId="{D1AC5C6E-9D4C-4BE7-9A09-8EF67FF435EB}" destId="{61AB60BA-1CB9-4A9C-AB9B-189CE857D0DC}" srcOrd="0" destOrd="0" parTransId="{9D1A3A67-B1C0-40A9-B236-E06C8B709B11}" sibTransId="{5476BD74-44EA-4088-9AB7-B275AFF04231}"/>
    <dgm:cxn modelId="{E898305E-64FC-4D47-96CA-B15A38391C58}" srcId="{D1AC5C6E-9D4C-4BE7-9A09-8EF67FF435EB}" destId="{AF6BE4D5-D136-4A2E-AF7B-23D17A55CF8D}" srcOrd="1" destOrd="0" parTransId="{604F0CE1-71D5-4E60-A3CF-AD2580B74AE5}" sibTransId="{7FBD48A3-CA14-48D8-BE2F-0D1904C48CA2}"/>
    <dgm:cxn modelId="{75408E64-9B9F-4CD5-BD50-AE9C64AA7BA6}" type="presOf" srcId="{61AB60BA-1CB9-4A9C-AB9B-189CE857D0DC}" destId="{D545CA49-263D-45AF-9E81-2A7B6F91883F}" srcOrd="0" destOrd="0" presId="urn:microsoft.com/office/officeart/2005/8/layout/hProcess11"/>
    <dgm:cxn modelId="{75B81386-DA9C-461B-A7B5-A31ABAA9F790}" srcId="{D1AC5C6E-9D4C-4BE7-9A09-8EF67FF435EB}" destId="{26C6028F-FFF9-42F1-95EA-910BBD74107C}" srcOrd="2" destOrd="0" parTransId="{6FC66F24-0C38-422E-A215-2B0A7E34C74C}" sibTransId="{5313E117-FCC9-410A-923B-B9C39D7D2EA7}"/>
    <dgm:cxn modelId="{F7D54390-D2B0-4588-8F4B-38A9FC2391BC}" type="presOf" srcId="{D1AC5C6E-9D4C-4BE7-9A09-8EF67FF435EB}" destId="{D8C331BB-2F8F-496F-A17E-BE686AD845EF}" srcOrd="0" destOrd="0" presId="urn:microsoft.com/office/officeart/2005/8/layout/hProcess11"/>
    <dgm:cxn modelId="{0720EBE8-82EE-441B-9BAC-55CB471AE1FD}" srcId="{D1AC5C6E-9D4C-4BE7-9A09-8EF67FF435EB}" destId="{51658B97-C110-4EFE-A563-7291AA9DDECF}" srcOrd="3" destOrd="0" parTransId="{0CE6C419-AD81-4FDC-BDC7-75C99B2F7509}" sibTransId="{2B796FF4-FB30-420C-90D5-0C7A9D8821DB}"/>
    <dgm:cxn modelId="{9829B1F5-4AD5-4445-ABE1-CBA518E5856E}" type="presOf" srcId="{26C6028F-FFF9-42F1-95EA-910BBD74107C}" destId="{810AFE3A-68F6-44DC-AEF1-FB48EA81D8BE}" srcOrd="0" destOrd="0" presId="urn:microsoft.com/office/officeart/2005/8/layout/hProcess11"/>
    <dgm:cxn modelId="{1B799C65-0D7E-452E-BFFE-4710AC0C7673}" type="presParOf" srcId="{D8C331BB-2F8F-496F-A17E-BE686AD845EF}" destId="{0945FBA1-8108-4CC6-B279-8E9CC5D286EE}" srcOrd="0" destOrd="0" presId="urn:microsoft.com/office/officeart/2005/8/layout/hProcess11"/>
    <dgm:cxn modelId="{0C678CC6-AA5E-4FBD-B405-0D49A79F7BF9}" type="presParOf" srcId="{D8C331BB-2F8F-496F-A17E-BE686AD845EF}" destId="{CB7A8B8A-3E6A-4C14-8649-71158AC177DC}" srcOrd="1" destOrd="0" presId="urn:microsoft.com/office/officeart/2005/8/layout/hProcess11"/>
    <dgm:cxn modelId="{0376A06F-7557-4ABF-BB21-7E57833135B7}" type="presParOf" srcId="{CB7A8B8A-3E6A-4C14-8649-71158AC177DC}" destId="{D9B1FB6B-6B56-497E-A15A-AFB213978E2B}" srcOrd="0" destOrd="0" presId="urn:microsoft.com/office/officeart/2005/8/layout/hProcess11"/>
    <dgm:cxn modelId="{797286AD-8ED8-41B5-9250-BB8BE189D050}" type="presParOf" srcId="{D9B1FB6B-6B56-497E-A15A-AFB213978E2B}" destId="{D545CA49-263D-45AF-9E81-2A7B6F91883F}" srcOrd="0" destOrd="0" presId="urn:microsoft.com/office/officeart/2005/8/layout/hProcess11"/>
    <dgm:cxn modelId="{9765EAF6-4E61-4FB0-8B01-07233CF93A0A}" type="presParOf" srcId="{D9B1FB6B-6B56-497E-A15A-AFB213978E2B}" destId="{A18044CB-6E3C-430F-AB4D-2C11FBFE7700}" srcOrd="1" destOrd="0" presId="urn:microsoft.com/office/officeart/2005/8/layout/hProcess11"/>
    <dgm:cxn modelId="{6F879AC1-F825-4BCA-A1CD-9E8FC5B37302}" type="presParOf" srcId="{D9B1FB6B-6B56-497E-A15A-AFB213978E2B}" destId="{180E41A1-2F34-4B26-A1FE-B3D0CC007E25}" srcOrd="2" destOrd="0" presId="urn:microsoft.com/office/officeart/2005/8/layout/hProcess11"/>
    <dgm:cxn modelId="{2AB86884-968B-49E5-A30F-6C0F52E90E5A}" type="presParOf" srcId="{CB7A8B8A-3E6A-4C14-8649-71158AC177DC}" destId="{5DF21E1A-1322-4EFD-9E58-F553602F9A79}" srcOrd="1" destOrd="0" presId="urn:microsoft.com/office/officeart/2005/8/layout/hProcess11"/>
    <dgm:cxn modelId="{21F58A6D-834B-43FC-AC4E-75A17187B8DF}" type="presParOf" srcId="{CB7A8B8A-3E6A-4C14-8649-71158AC177DC}" destId="{B461DF9C-7782-4A0C-A46F-20A82576584C}" srcOrd="2" destOrd="0" presId="urn:microsoft.com/office/officeart/2005/8/layout/hProcess11"/>
    <dgm:cxn modelId="{3B996325-91D0-4274-8974-D1BD444D9FF2}" type="presParOf" srcId="{B461DF9C-7782-4A0C-A46F-20A82576584C}" destId="{57B98BD7-7B6F-4DCE-B807-3CCAB26972E4}" srcOrd="0" destOrd="0" presId="urn:microsoft.com/office/officeart/2005/8/layout/hProcess11"/>
    <dgm:cxn modelId="{CE7A4835-2FD8-4374-8310-FB373629DF40}" type="presParOf" srcId="{B461DF9C-7782-4A0C-A46F-20A82576584C}" destId="{6A43B60F-3D7D-4AE3-A5DF-BBED3521136C}" srcOrd="1" destOrd="0" presId="urn:microsoft.com/office/officeart/2005/8/layout/hProcess11"/>
    <dgm:cxn modelId="{4FE9CA70-EF68-4274-B1EA-35FDED655BE2}" type="presParOf" srcId="{B461DF9C-7782-4A0C-A46F-20A82576584C}" destId="{33D4F793-DFB9-4AED-ACA6-602B1F62C700}" srcOrd="2" destOrd="0" presId="urn:microsoft.com/office/officeart/2005/8/layout/hProcess11"/>
    <dgm:cxn modelId="{D2F51CBA-F675-46CC-9E4D-3302AF7A1029}" type="presParOf" srcId="{CB7A8B8A-3E6A-4C14-8649-71158AC177DC}" destId="{5F33CBC1-EC1D-4CD8-B11D-33ACDABA5169}" srcOrd="3" destOrd="0" presId="urn:microsoft.com/office/officeart/2005/8/layout/hProcess11"/>
    <dgm:cxn modelId="{C33D4060-DDC5-46FF-BFF9-A7A4656FE803}" type="presParOf" srcId="{CB7A8B8A-3E6A-4C14-8649-71158AC177DC}" destId="{618E1975-BA0A-4B2B-98B8-095785F971CA}" srcOrd="4" destOrd="0" presId="urn:microsoft.com/office/officeart/2005/8/layout/hProcess11"/>
    <dgm:cxn modelId="{62ED4C37-AFA9-46E4-8FB5-77E76820A271}" type="presParOf" srcId="{618E1975-BA0A-4B2B-98B8-095785F971CA}" destId="{810AFE3A-68F6-44DC-AEF1-FB48EA81D8BE}" srcOrd="0" destOrd="0" presId="urn:microsoft.com/office/officeart/2005/8/layout/hProcess11"/>
    <dgm:cxn modelId="{6556CA7B-F117-41EA-82D5-5C55D99CEB1B}" type="presParOf" srcId="{618E1975-BA0A-4B2B-98B8-095785F971CA}" destId="{9F198040-E07C-4B6C-981A-767563021906}" srcOrd="1" destOrd="0" presId="urn:microsoft.com/office/officeart/2005/8/layout/hProcess11"/>
    <dgm:cxn modelId="{C6ECCAB3-6FA6-4AA6-9E96-94D62D05D63B}" type="presParOf" srcId="{618E1975-BA0A-4B2B-98B8-095785F971CA}" destId="{2BBE68D9-B294-47D8-8B1B-93655D42B0C8}" srcOrd="2" destOrd="0" presId="urn:microsoft.com/office/officeart/2005/8/layout/hProcess11"/>
    <dgm:cxn modelId="{386854A0-3EE1-4CCB-9CB9-7B0BB5C91B4C}" type="presParOf" srcId="{CB7A8B8A-3E6A-4C14-8649-71158AC177DC}" destId="{79A53E4A-17A5-43A2-A27D-175FFAC0B815}" srcOrd="5" destOrd="0" presId="urn:microsoft.com/office/officeart/2005/8/layout/hProcess11"/>
    <dgm:cxn modelId="{FEA8C69D-4AF8-4845-B305-AAC790948262}" type="presParOf" srcId="{CB7A8B8A-3E6A-4C14-8649-71158AC177DC}" destId="{AF80EFE3-6276-45B3-98AF-8D41893C1150}" srcOrd="6" destOrd="0" presId="urn:microsoft.com/office/officeart/2005/8/layout/hProcess11"/>
    <dgm:cxn modelId="{3FA0349C-0D03-40F8-BC3C-73FFC337C2DD}" type="presParOf" srcId="{AF80EFE3-6276-45B3-98AF-8D41893C1150}" destId="{CD0FA2D3-7AA2-4596-AC05-1AFB377DB002}" srcOrd="0" destOrd="0" presId="urn:microsoft.com/office/officeart/2005/8/layout/hProcess11"/>
    <dgm:cxn modelId="{54ADD06E-4D08-4275-803E-0FED5896A890}" type="presParOf" srcId="{AF80EFE3-6276-45B3-98AF-8D41893C1150}" destId="{078FAF02-8AB2-4DCD-8A31-9541377D639E}" srcOrd="1" destOrd="0" presId="urn:microsoft.com/office/officeart/2005/8/layout/hProcess11"/>
    <dgm:cxn modelId="{547208E0-9F7A-451D-90AB-CC2C76040915}" type="presParOf" srcId="{AF80EFE3-6276-45B3-98AF-8D41893C1150}" destId="{0C6FE194-04F0-4363-BEC5-E1665F93EDC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45FBA1-8108-4CC6-B279-8E9CC5D286EE}">
      <dsp:nvSpPr>
        <dsp:cNvPr id="0" name=""/>
        <dsp:cNvSpPr/>
      </dsp:nvSpPr>
      <dsp:spPr>
        <a:xfrm>
          <a:off x="0" y="988278"/>
          <a:ext cx="10439962" cy="792004"/>
        </a:xfrm>
        <a:prstGeom prst="notchedRightArrow">
          <a:avLst/>
        </a:prstGeom>
        <a:solidFill>
          <a:schemeClr val="bg2">
            <a:lumMod val="90000"/>
          </a:schemeClr>
        </a:solidFill>
        <a:ln>
          <a:solidFill>
            <a:schemeClr val="bg2">
              <a:lumMod val="50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45CA49-263D-45AF-9E81-2A7B6F91883F}">
      <dsp:nvSpPr>
        <dsp:cNvPr id="0" name=""/>
        <dsp:cNvSpPr/>
      </dsp:nvSpPr>
      <dsp:spPr>
        <a:xfrm>
          <a:off x="0" y="357743"/>
          <a:ext cx="3141724" cy="7618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01/03/2025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Start of Transitional Period </a:t>
          </a:r>
          <a:br>
            <a:rPr lang="en-US" sz="14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kern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for NCTS-P5/P6</a:t>
          </a:r>
        </a:p>
      </dsp:txBody>
      <dsp:txXfrm>
        <a:off x="0" y="357743"/>
        <a:ext cx="3141724" cy="761834"/>
      </dsp:txXfrm>
    </dsp:sp>
    <dsp:sp modelId="{A18044CB-6E3C-430F-AB4D-2C11FBFE7700}">
      <dsp:nvSpPr>
        <dsp:cNvPr id="0" name=""/>
        <dsp:cNvSpPr/>
      </dsp:nvSpPr>
      <dsp:spPr>
        <a:xfrm>
          <a:off x="1229159" y="1219652"/>
          <a:ext cx="277200" cy="277200"/>
        </a:xfrm>
        <a:prstGeom prst="ellipse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B98BD7-7B6F-4DCE-B807-3CCAB26972E4}">
      <dsp:nvSpPr>
        <dsp:cNvPr id="0" name=""/>
        <dsp:cNvSpPr/>
      </dsp:nvSpPr>
      <dsp:spPr>
        <a:xfrm>
          <a:off x="2644331" y="1658670"/>
          <a:ext cx="1995708" cy="1050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01/04/2025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 ICS2 Release 3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(Start of Deployment Window)</a:t>
          </a:r>
        </a:p>
      </dsp:txBody>
      <dsp:txXfrm>
        <a:off x="2644331" y="1658670"/>
        <a:ext cx="1995708" cy="1050898"/>
      </dsp:txXfrm>
    </dsp:sp>
    <dsp:sp modelId="{6A43B60F-3D7D-4AE3-A5DF-BBED3521136C}">
      <dsp:nvSpPr>
        <dsp:cNvPr id="0" name=""/>
        <dsp:cNvSpPr/>
      </dsp:nvSpPr>
      <dsp:spPr>
        <a:xfrm>
          <a:off x="3740957" y="1192528"/>
          <a:ext cx="277200" cy="277200"/>
        </a:xfrm>
        <a:prstGeom prst="ellipse">
          <a:avLst/>
        </a:prstGeom>
        <a:solidFill>
          <a:schemeClr val="bg2">
            <a:lumMod val="2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0AFE3A-68F6-44DC-AEF1-FB48EA81D8BE}">
      <dsp:nvSpPr>
        <dsp:cNvPr id="0" name=""/>
        <dsp:cNvSpPr/>
      </dsp:nvSpPr>
      <dsp:spPr>
        <a:xfrm>
          <a:off x="4949274" y="68285"/>
          <a:ext cx="1995708" cy="10508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24/05/2025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First country starting NCTS-P6 operations </a:t>
          </a:r>
          <a:b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(NA-FI as Opt-Out)</a:t>
          </a:r>
        </a:p>
      </dsp:txBody>
      <dsp:txXfrm>
        <a:off x="4949274" y="68285"/>
        <a:ext cx="1995708" cy="1050898"/>
      </dsp:txXfrm>
    </dsp:sp>
    <dsp:sp modelId="{9F198040-E07C-4B6C-981A-767563021906}">
      <dsp:nvSpPr>
        <dsp:cNvPr id="0" name=""/>
        <dsp:cNvSpPr/>
      </dsp:nvSpPr>
      <dsp:spPr>
        <a:xfrm>
          <a:off x="6205316" y="1232924"/>
          <a:ext cx="277200" cy="277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FA2D3-7AA2-4596-AC05-1AFB377DB002}">
      <dsp:nvSpPr>
        <dsp:cNvPr id="0" name=""/>
        <dsp:cNvSpPr/>
      </dsp:nvSpPr>
      <dsp:spPr>
        <a:xfrm>
          <a:off x="7493743" y="0"/>
          <a:ext cx="1995708" cy="1108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01/09/2025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End of Transitional Period for P5/P6 &amp;</a:t>
          </a:r>
          <a:b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</a:br>
          <a:r>
            <a:rPr lang="en-US" sz="1400" kern="1200" dirty="0">
              <a:solidFill>
                <a:srgbClr val="4D4D4D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rPr>
            <a:t>End of ICS2-R3 Deployment Window</a:t>
          </a:r>
        </a:p>
      </dsp:txBody>
      <dsp:txXfrm>
        <a:off x="7493743" y="0"/>
        <a:ext cx="1995708" cy="1108800"/>
      </dsp:txXfrm>
    </dsp:sp>
    <dsp:sp modelId="{078FAF02-8AB2-4DCD-8A31-9541377D639E}">
      <dsp:nvSpPr>
        <dsp:cNvPr id="0" name=""/>
        <dsp:cNvSpPr/>
      </dsp:nvSpPr>
      <dsp:spPr>
        <a:xfrm>
          <a:off x="8300810" y="1247400"/>
          <a:ext cx="277200" cy="2772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83771A-A874-4EA2-B00D-348763CB01BE}" type="datetimeFigureOut">
              <a:rPr lang="en-US" smtClean="0"/>
              <a:t>5/25/2025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FCF5F-253F-410B-B645-55ACF73A82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50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BE" dirty="0"/>
              <a:t>v1.01 – </a:t>
            </a:r>
            <a:r>
              <a:rPr lang="fr-BE" dirty="0" err="1"/>
              <a:t>based</a:t>
            </a:r>
            <a:r>
              <a:rPr lang="fr-BE" dirty="0"/>
              <a:t> on v1.00 </a:t>
            </a:r>
            <a:r>
              <a:rPr lang="fr-BE" dirty="0" err="1"/>
              <a:t>received</a:t>
            </a:r>
            <a:r>
              <a:rPr lang="fr-BE" dirty="0"/>
              <a:t> </a:t>
            </a:r>
            <a:r>
              <a:rPr lang="fr-BE" dirty="0" err="1"/>
              <a:t>from</a:t>
            </a:r>
            <a:r>
              <a:rPr lang="fr-BE" dirty="0"/>
              <a:t> SOFT-DEV on 19.05.2025 COB.</a:t>
            </a:r>
            <a:endParaRPr dirty="0"/>
          </a:p>
        </p:txBody>
      </p:sp>
      <p:sp>
        <p:nvSpPr>
          <p:cNvPr id="186" name="Google Shape;1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10D772-3341-27ED-33A6-6EFCAB4D8C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4D063-2F4B-0027-2AF4-FB9083CB26A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763A0A-FB4E-0F93-2044-4199B022C8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E80516-F7FF-F5BA-44E9-D098F740EF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597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C1947-179D-7ED0-C6E4-F6580E4A5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EAFA03-2B1E-DCD0-8415-3F454CE59B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C33A49-0963-8114-9A6C-1A060FB5C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6ADA2-EED2-2919-969E-8D305904D3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7460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C1947-179D-7ED0-C6E4-F6580E4A5C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EEAFA03-2B1E-DCD0-8415-3F454CE59B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C33A49-0963-8114-9A6C-1A060FB5C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A6ADA2-EED2-2919-969E-8D305904D3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64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0D537E-982F-AF42-FE60-34890B9848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F6700D-CE92-00A7-55B6-3F72EDE790E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9A35697-CBE3-932E-B4D6-D2C213240E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8C3A8-AD63-1664-9DB5-E4B27A6104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86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D1CC7D-9C4A-BE88-0635-9DB1FB6B2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EDFF1A-C797-E2C0-9A79-1454A9B9E7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A3E26B-EE94-46E1-A1C5-F0504FFC4B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F212F0-D027-EFA7-674F-1B5E28E785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2554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44B1EA-AEAC-14AC-3E9E-78BCFA3E79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76D15D-526F-2876-373A-3475F0940E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A9C6BEA-93CD-53F9-65D8-43D1D23CDF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EFFF74-1B8C-E2BA-2767-4554AA78BBB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1629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0A214-D63F-1795-34ED-0C2D7114E1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6F1AE76-4F26-84C2-BD20-9330ED09D6A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03EB34-3281-1F60-138B-6AF4F1E297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6DFD3E-EAE8-FB3D-175C-FA33DD941C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8335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FECC11-0939-1DBC-68A5-BAC502277A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FEE42F-F89E-17A6-A47D-C8960B67A0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A21FAD-5CAB-BCBB-F358-5A976CB404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F167C-A637-0AA1-A794-29B91597669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821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297974-670F-13B2-81BB-0D006E2DA0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85CF437-A6BF-8474-7E79-BBFA87292EC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7808E3-863C-A8F1-431E-D31E9135EA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4E22C-5284-39B3-7D39-4A25FB4687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085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C05EC-9B6B-491F-E87B-25639C1026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586385-21D8-C374-7450-D3DFB42288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0EE69B-FF49-0416-2EFB-A2C0ACDAB1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B9BEF-8D0C-6040-4B6F-7465EEB6571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9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863DB-C364-C959-9E03-3162C1AAB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92981C-3892-CF43-C6D4-367E7E4892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BD72C7-0CA6-838C-5E7D-BEF70E5149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Common Domain Messages NOT in scope: CD006C, CD078C  </a:t>
            </a:r>
            <a:r>
              <a:rPr lang="en-US">
                <a:sym typeface="Wingdings" panose="05000000000000000000" pitchFamily="2" charset="2"/>
              </a:rPr>
              <a:t> No impact for those messages</a:t>
            </a: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External Domain Messages NOT in scope: CC058D, CC117D </a:t>
            </a:r>
            <a:r>
              <a:rPr lang="en-US">
                <a:sym typeface="Wingdings" panose="05000000000000000000" pitchFamily="2" charset="2"/>
              </a:rPr>
              <a:t> No impact for those messages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266C7-CAEB-87D8-7373-4BC73D1A0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110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AD0D20-BCA5-5196-0593-E0370406AA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BAE746-19E2-5BB2-4989-8C5A90F3DE3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79FE92-8028-09B0-3643-6D48CFA9DD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48B8FF-1F7B-2C5C-2F25-BBF3525DE25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23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484D91-AE7E-D955-3829-C5907F05F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2E1C67-1317-11CD-C694-1B668F42B9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F4BC0C-8902-A58C-987C-7EF37D684F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1F7311-535F-802A-3B75-1287252B6C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866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A91826-3471-40DB-F0EF-E731207CC8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E46A1-5F47-7235-2B11-FDB186F9A0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BDB386B-45FF-8D4A-D8E5-301771DE2A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639AFE-1A93-4317-7B19-609FDAF28A7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833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7532B-1E31-59BA-EEFD-1ECF88D11D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1C78A0-F71E-3B92-C883-FDAA424DD5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3A7E2B3-0122-A21D-F4DA-DC0F2CAC97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4A457E-62E9-C974-F1E1-D559CBA89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88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B7B43-07FC-11A3-0D0F-B4F3E0F83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373E6D-C914-BDAB-F0AA-3D5C38305A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A53941-DBC9-3F60-32A6-266E53BC2F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F4328-F594-69DD-328D-3F95F7BC8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409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3E735-AF79-C170-481E-0A8B3D6C1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2B6976-4DFF-F697-1D16-C7804E9E13C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BCE2EE-6455-1F02-3A93-60154D610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504FC-CFF6-72B7-6EDB-5600C6FE3C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466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B7B43-07FC-11A3-0D0F-B4F3E0F83A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373E6D-C914-BDAB-F0AA-3D5C38305AF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CA53941-DBC9-3F60-32A6-266E53BC2F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3F4328-F594-69DD-328D-3F95F7BC8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1459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98F7EA-510C-570B-CC0F-B836E1839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E5AE9A9-3F91-9F3B-19F6-3987970D10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9BDE6CD-0D35-F3D6-3F09-B9AB853B8F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93C030-54D8-978A-86F7-6DCD73085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35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5D57D2-153A-DB4C-92A3-8656D8B13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C4D394-D834-20F4-4961-E0738E4904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3988B84-BC24-6561-4835-D16C4FD959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BD051E-27C1-AC7F-E541-F339678E77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480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9863DB-C364-C959-9E03-3162C1AABF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92981C-3892-CF43-C6D4-367E7E4892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BD72C7-0CA6-838C-5E7D-BEF70E5149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Common Domain Messages NOT in scope: CD006C, CD078C  </a:t>
            </a:r>
            <a:r>
              <a:rPr lang="en-US">
                <a:sym typeface="Wingdings" panose="05000000000000000000" pitchFamily="2" charset="2"/>
              </a:rPr>
              <a:t> No impact for those messages</a:t>
            </a:r>
            <a:endParaRPr lang="en-US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External Domain Messages NOT in scope: CC058D, CC117D </a:t>
            </a:r>
            <a:r>
              <a:rPr lang="en-US">
                <a:sym typeface="Wingdings" panose="05000000000000000000" pitchFamily="2" charset="2"/>
              </a:rPr>
              <a:t> No impact for those messages</a:t>
            </a:r>
            <a:br>
              <a:rPr lang="en-US"/>
            </a:b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266C7-CAEB-87D8-7373-4BC73D1A0E2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319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2431-61B4-E6F0-4FED-07DD6B430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83F3-5381-9707-70DD-628BDE264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624CC-3177-2026-9DAA-A6A1FA0F9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1EC69-FC6B-D82F-8128-BF1D4FD53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95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2431-61B4-E6F0-4FED-07DD6B430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83F3-5381-9707-70DD-628BDE264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624CC-3177-2026-9DAA-A6A1FA0F9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1EC69-FC6B-D82F-8128-BF1D4FD53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8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2431-61B4-E6F0-4FED-07DD6B430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83F3-5381-9707-70DD-628BDE264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624CC-3177-2026-9DAA-A6A1FA0F9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1EC69-FC6B-D82F-8128-BF1D4FD53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87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2431-61B4-E6F0-4FED-07DD6B430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83F3-5381-9707-70DD-628BDE264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624CC-3177-2026-9DAA-A6A1FA0F9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1EC69-FC6B-D82F-8128-BF1D4FD53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963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E02431-61B4-E6F0-4FED-07DD6B430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8A583F3-5381-9707-70DD-628BDE2649B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1624CC-3177-2026-9DAA-A6A1FA0F95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31EC69-FC6B-D82F-8128-BF1D4FD53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FCF5F-253F-410B-B645-55ACF73A82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14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68417" y="6492875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944611" y="6560767"/>
            <a:ext cx="4114800" cy="2837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/>
              <a:t>RFC-List.36 – Presentation 16.12.2021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over page option 1"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675400-3E4A-4805-76D4-89E3DBA22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17486"/>
            <a:ext cx="2743200" cy="172523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algn="l"/>
            <a:r>
              <a:rPr lang="fr-BE"/>
              <a:t>DD/MM/YYYY</a:t>
            </a:r>
            <a:endParaRPr lang="en-IE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B290A50-B43D-A2B6-515F-75425256AC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040714"/>
            <a:ext cx="10515600" cy="1020337"/>
          </a:xfrm>
          <a:noFill/>
        </p:spPr>
        <p:txBody>
          <a:bodyPr>
            <a:noAutofit/>
          </a:bodyPr>
          <a:lstStyle>
            <a:lvl1pPr>
              <a:defRPr sz="8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add a title</a:t>
            </a:r>
            <a:endParaRPr lang="en-IE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69D02D42-BA7D-84CC-873F-80F08362B35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219575"/>
            <a:ext cx="4929188" cy="611188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600E4EF-7051-9AAC-2C78-0958FBC514BC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5243158"/>
            <a:ext cx="3176847" cy="304616"/>
          </a:xfrm>
          <a:solidFill>
            <a:schemeClr val="accent5"/>
          </a:solidFill>
          <a:ln w="12700" cap="rnd">
            <a:noFill/>
            <a:rou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>
            <a:lvl1pPr marL="0" indent="0">
              <a:buNone/>
              <a:defRPr sz="1600" b="0"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 descr="European Commission">
            <a:extLst>
              <a:ext uri="{FF2B5EF4-FFF2-40B4-BE49-F238E27FC236}">
                <a16:creationId xmlns:a16="http://schemas.microsoft.com/office/drawing/2014/main" id="{85D80D5D-B11B-B8B1-1D33-81E7377D595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3383" y="5738784"/>
            <a:ext cx="2544024" cy="9410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73141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2160">
          <p15:clr>
            <a:srgbClr val="FBAE40"/>
          </p15:clr>
        </p15:guide>
        <p15:guide id="4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Last page with credi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444;p20">
            <a:extLst>
              <a:ext uri="{FF2B5EF4-FFF2-40B4-BE49-F238E27FC236}">
                <a16:creationId xmlns:a16="http://schemas.microsoft.com/office/drawing/2014/main" id="{DA7E9652-CF81-1788-7674-E1FA25BFE3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3471269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144BEB-A192-AF1A-3CE0-A12C2705D83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3996499"/>
            <a:ext cx="10515600" cy="1666875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>
              <a:defRPr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Google Shape;444;p20">
            <a:extLst>
              <a:ext uri="{FF2B5EF4-FFF2-40B4-BE49-F238E27FC236}">
                <a16:creationId xmlns:a16="http://schemas.microsoft.com/office/drawing/2014/main" id="{8A55753B-1E31-7005-E76C-7A1B520A3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838200" y="3471269"/>
            <a:ext cx="1023496" cy="358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0FE782E-88D7-720D-47B0-E5C4BDBFE0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25768" y="5901016"/>
            <a:ext cx="1256063" cy="762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63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944611" y="6560767"/>
            <a:ext cx="4114800" cy="28378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BE"/>
              <a:t>RFC-List.36 – Presentation 16.12.2021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  <p:sldLayoutId id="2147483671" r:id="rId20"/>
    <p:sldLayoutId id="2147483673" r:id="rId2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emf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504D590-9922-C06A-407C-2B718394A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NCTS-P6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1456CEF-57DB-B4CE-60F1-7B93F72DA5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38200" y="4219575"/>
            <a:ext cx="4929188" cy="818956"/>
          </a:xfrm>
        </p:spPr>
        <p:txBody>
          <a:bodyPr/>
          <a:lstStyle/>
          <a:p>
            <a:r>
              <a:rPr lang="en-US" altLang="en-US" sz="2400" dirty="0">
                <a:solidFill>
                  <a:schemeClr val="bg1"/>
                </a:solidFill>
              </a:rPr>
              <a:t>Impact assessment of the late transition to NCTS-P6</a:t>
            </a:r>
            <a:endParaRPr lang="en-I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68706F-E58B-D844-F68A-2379B7D107A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200" y="5243158"/>
            <a:ext cx="1246240" cy="321900"/>
          </a:xfrm>
        </p:spPr>
        <p:txBody>
          <a:bodyPr/>
          <a:lstStyle/>
          <a:p>
            <a:r>
              <a:rPr lang="fr-BE" dirty="0"/>
              <a:t>23</a:t>
            </a:r>
            <a:r>
              <a:rPr lang="en-IE" dirty="0"/>
              <a:t>.0</a:t>
            </a:r>
            <a:r>
              <a:rPr lang="el-GR" dirty="0"/>
              <a:t>5</a:t>
            </a:r>
            <a:r>
              <a:rPr lang="en-IE" dirty="0"/>
              <a:t>.2025</a:t>
            </a:r>
          </a:p>
        </p:txBody>
      </p:sp>
      <p:pic>
        <p:nvPicPr>
          <p:cNvPr id="9" name="Picture 8" descr="European Commission">
            <a:extLst>
              <a:ext uri="{FF2B5EF4-FFF2-40B4-BE49-F238E27FC236}">
                <a16:creationId xmlns:a16="http://schemas.microsoft.com/office/drawing/2014/main" id="{179F3FC9-B6FB-BFA2-12E7-546955BFD0B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3383" y="5738784"/>
            <a:ext cx="2544024" cy="941017"/>
          </a:xfrm>
          <a:prstGeom prst="rect">
            <a:avLst/>
          </a:prstGeom>
          <a:noFill/>
        </p:spPr>
      </p:pic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EA50860A-2594-54AE-F0D1-78AFA916A870}"/>
              </a:ext>
            </a:extLst>
          </p:cNvPr>
          <p:cNvSpPr txBox="1">
            <a:spLocks/>
          </p:cNvSpPr>
          <p:nvPr/>
        </p:nvSpPr>
        <p:spPr>
          <a:xfrm>
            <a:off x="838200" y="5655553"/>
            <a:ext cx="1898326" cy="321900"/>
          </a:xfrm>
          <a:prstGeom prst="rect">
            <a:avLst/>
          </a:prstGeom>
          <a:noFill/>
          <a:ln w="3175" cap="rnd" cmpd="sng" algn="ctr">
            <a:solidFill>
              <a:srgbClr val="FFC000"/>
            </a:solidFill>
            <a:prstDash val="solid"/>
            <a:round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None/>
              <a:defRPr sz="1600" b="0" i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BE" i="0" dirty="0">
                <a:solidFill>
                  <a:schemeClr val="accent5"/>
                </a:solidFill>
              </a:rPr>
              <a:t>v1.01 - </a:t>
            </a:r>
            <a:r>
              <a:rPr lang="fr-BE" i="0" dirty="0" err="1">
                <a:solidFill>
                  <a:schemeClr val="accent5"/>
                </a:solidFill>
              </a:rPr>
              <a:t>SfI</a:t>
            </a:r>
            <a:r>
              <a:rPr lang="fr-BE" i="0" dirty="0">
                <a:solidFill>
                  <a:schemeClr val="accent5"/>
                </a:solidFill>
              </a:rPr>
              <a:t>-NPM</a:t>
            </a:r>
            <a:endParaRPr lang="en-IE" i="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6B1873-10AE-C0D8-A6B7-9A4040AA8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C694CC47-E4AB-8344-B8F6-E5BB9399FD56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ED00C3-8617-93BF-953B-D88EF50BF615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24337A-F10F-F26E-467C-537579365A5C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4B9815FC-4862-B776-FBA9-5D4618F437F3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4398ABA0-DC75-43FB-FFC8-FF96E84D8838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0CFD602D-3D90-0DAB-B154-415B024F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10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F7340A-D5E3-7759-8BB1-E76B868996D9}"/>
              </a:ext>
            </a:extLst>
          </p:cNvPr>
          <p:cNvGrpSpPr/>
          <p:nvPr/>
        </p:nvGrpSpPr>
        <p:grpSpPr>
          <a:xfrm>
            <a:off x="600039" y="1437941"/>
            <a:ext cx="4828863" cy="1387546"/>
            <a:chOff x="431722" y="1282074"/>
            <a:chExt cx="4828863" cy="13875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9CB10C40-6CDB-DD1B-3972-E215DC231C3B}"/>
                </a:ext>
              </a:extLst>
            </p:cNvPr>
            <p:cNvGrpSpPr/>
            <p:nvPr/>
          </p:nvGrpSpPr>
          <p:grpSpPr>
            <a:xfrm>
              <a:off x="694310" y="1787594"/>
              <a:ext cx="4566275" cy="882026"/>
              <a:chOff x="533747" y="2291088"/>
              <a:chExt cx="4566275" cy="882026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43870DD2-1E1B-0E4A-9A13-05AC41ACE7A7}"/>
                  </a:ext>
                </a:extLst>
              </p:cNvPr>
              <p:cNvSpPr/>
              <p:nvPr/>
            </p:nvSpPr>
            <p:spPr>
              <a:xfrm>
                <a:off x="540305" y="2323178"/>
                <a:ext cx="4440462" cy="849936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DC30E5D-F039-DECA-8468-E3A56D46E2FD}"/>
                  </a:ext>
                </a:extLst>
              </p:cNvPr>
              <p:cNvSpPr txBox="1"/>
              <p:nvPr/>
            </p:nvSpPr>
            <p:spPr>
              <a:xfrm>
                <a:off x="533747" y="2291088"/>
                <a:ext cx="456627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D.I. ‘Reference number UCR’ has different format:</a:t>
                </a:r>
              </a:p>
              <a:p>
                <a:pPr marL="179388" indent="-179388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an..35 in NCTS-P6 for all messages</a:t>
                </a:r>
              </a:p>
              <a:p>
                <a:pPr marL="179388" indent="-179388">
                  <a:buFont typeface="Arial" panose="020B0604020202020204" pitchFamily="34" charset="0"/>
                  <a:buChar char="•"/>
                </a:pP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an..70 in NCTS-P5 for Common Domain messages</a:t>
                </a:r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C33EA44-4A1C-0811-EE9C-CDD4BF24BC4A}"/>
                </a:ext>
              </a:extLst>
            </p:cNvPr>
            <p:cNvGrpSpPr/>
            <p:nvPr/>
          </p:nvGrpSpPr>
          <p:grpSpPr>
            <a:xfrm>
              <a:off x="431722" y="1282074"/>
              <a:ext cx="2841830" cy="510841"/>
              <a:chOff x="431722" y="1282074"/>
              <a:chExt cx="2841830" cy="510841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BDA2A38-A69E-7C45-8F3B-5013D8FF9BB5}"/>
                  </a:ext>
                </a:extLst>
              </p:cNvPr>
              <p:cNvSpPr/>
              <p:nvPr/>
            </p:nvSpPr>
            <p:spPr>
              <a:xfrm>
                <a:off x="700868" y="1522512"/>
                <a:ext cx="2572684" cy="270403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Reference number UCR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4B648430-F391-2C1E-05AF-A6001319A0A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1722" y="1282074"/>
                <a:ext cx="376242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>
                    <a:solidFill>
                      <a:schemeClr val="accent5"/>
                    </a:solidFill>
                  </a:rPr>
                  <a:t>2</a:t>
                </a:r>
              </a:p>
            </p:txBody>
          </p:sp>
        </p:grp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F53B4B-3C67-2D09-C610-8A1E0E844ACA}"/>
              </a:ext>
            </a:extLst>
          </p:cNvPr>
          <p:cNvCxnSpPr>
            <a:cxnSpLocks/>
          </p:cNvCxnSpPr>
          <p:nvPr/>
        </p:nvCxnSpPr>
        <p:spPr>
          <a:xfrm>
            <a:off x="5692879" y="1657078"/>
            <a:ext cx="0" cy="46472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6F5EDC2-D6C6-0471-A481-9BC7D527DFE0}"/>
              </a:ext>
            </a:extLst>
          </p:cNvPr>
          <p:cNvGrpSpPr/>
          <p:nvPr/>
        </p:nvGrpSpPr>
        <p:grpSpPr>
          <a:xfrm>
            <a:off x="6573450" y="1618570"/>
            <a:ext cx="5319524" cy="1077218"/>
            <a:chOff x="7101562" y="2110762"/>
            <a:chExt cx="2472840" cy="1077218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1B0524EB-881D-888A-AAA9-6C785EF0073A}"/>
                </a:ext>
              </a:extLst>
            </p:cNvPr>
            <p:cNvSpPr/>
            <p:nvPr/>
          </p:nvSpPr>
          <p:spPr>
            <a:xfrm>
              <a:off x="7105687" y="2149270"/>
              <a:ext cx="2468715" cy="1011400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BB5FCFA-C735-E477-1771-4FB13D3E1297}"/>
                </a:ext>
              </a:extLst>
            </p:cNvPr>
            <p:cNvSpPr txBox="1"/>
            <p:nvPr/>
          </p:nvSpPr>
          <p:spPr>
            <a:xfrm>
              <a:off x="7101562" y="2110762"/>
              <a:ext cx="239612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This is a non-issue.</a:t>
              </a:r>
            </a:p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Since in NCTS-P5, in CC015C message the D.I.’s format is an..35, the risk is limited to few P6 messages for P4 MRNs </a:t>
              </a:r>
              <a:r>
                <a:rPr lang="en-US" sz="16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(&gt;&gt; no action recommended for NA still operating in P5)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</p:txBody>
        </p: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EB74F81-B11D-896D-4606-DD3387D2F9A5}"/>
              </a:ext>
            </a:extLst>
          </p:cNvPr>
          <p:cNvCxnSpPr>
            <a:cxnSpLocks/>
            <a:endCxn id="43" idx="1"/>
          </p:cNvCxnSpPr>
          <p:nvPr/>
        </p:nvCxnSpPr>
        <p:spPr>
          <a:xfrm flipV="1">
            <a:off x="5345375" y="2157179"/>
            <a:ext cx="1228075" cy="20178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2507912-4462-5294-FD5F-E1FACAA4823C}"/>
              </a:ext>
            </a:extLst>
          </p:cNvPr>
          <p:cNvCxnSpPr>
            <a:cxnSpLocks/>
          </p:cNvCxnSpPr>
          <p:nvPr/>
        </p:nvCxnSpPr>
        <p:spPr>
          <a:xfrm>
            <a:off x="5524860" y="3731791"/>
            <a:ext cx="922028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9E41DAF4-0AD3-F5A9-09DC-A23BA62CC428}"/>
              </a:ext>
            </a:extLst>
          </p:cNvPr>
          <p:cNvGrpSpPr/>
          <p:nvPr/>
        </p:nvGrpSpPr>
        <p:grpSpPr>
          <a:xfrm>
            <a:off x="1246261" y="3016107"/>
            <a:ext cx="4423401" cy="900350"/>
            <a:chOff x="431722" y="1282074"/>
            <a:chExt cx="4423401" cy="90035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F73131A-D136-4E1B-9F27-A59868BB910E}"/>
                </a:ext>
              </a:extLst>
            </p:cNvPr>
            <p:cNvGrpSpPr/>
            <p:nvPr/>
          </p:nvGrpSpPr>
          <p:grpSpPr>
            <a:xfrm>
              <a:off x="697649" y="1804942"/>
              <a:ext cx="4157474" cy="377482"/>
              <a:chOff x="523985" y="2315028"/>
              <a:chExt cx="4157474" cy="377482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BCBF2283-AFBD-7B91-FB81-96FA447332B8}"/>
                  </a:ext>
                </a:extLst>
              </p:cNvPr>
              <p:cNvSpPr/>
              <p:nvPr/>
            </p:nvSpPr>
            <p:spPr>
              <a:xfrm>
                <a:off x="540305" y="2323178"/>
                <a:ext cx="3995191" cy="369332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09A92BA-EEE8-FD0A-F1E6-DD5955CBE58D}"/>
                  </a:ext>
                </a:extLst>
              </p:cNvPr>
              <p:cNvSpPr txBox="1"/>
              <p:nvPr/>
            </p:nvSpPr>
            <p:spPr>
              <a:xfrm>
                <a:off x="523985" y="2315028"/>
                <a:ext cx="41574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NCTS-P5 uses C0001 and NCTS-P6 uses C0003.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94FEB64-3AD5-F03E-7035-642E763FE95A}"/>
                </a:ext>
              </a:extLst>
            </p:cNvPr>
            <p:cNvGrpSpPr/>
            <p:nvPr/>
          </p:nvGrpSpPr>
          <p:grpSpPr>
            <a:xfrm>
              <a:off x="431722" y="1282074"/>
              <a:ext cx="4140278" cy="479174"/>
              <a:chOff x="431722" y="1282074"/>
              <a:chExt cx="4140278" cy="479174"/>
            </a:xfrm>
          </p:grpSpPr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20F249F9-D22A-0CA6-A488-2EFB1664BEF3}"/>
                  </a:ext>
                </a:extLst>
              </p:cNvPr>
              <p:cNvSpPr/>
              <p:nvPr/>
            </p:nvSpPr>
            <p:spPr>
              <a:xfrm>
                <a:off x="700868" y="1506952"/>
                <a:ext cx="3871132" cy="254296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Conflict between C0001 and C0003 </a:t>
                </a:r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76775013-512C-404B-5150-01A4A6F791E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1722" y="1282074"/>
                <a:ext cx="376242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>
                    <a:solidFill>
                      <a:schemeClr val="accent5"/>
                    </a:solidFill>
                  </a:rPr>
                  <a:t>3</a:t>
                </a: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08DE9B1-AFCB-5208-5713-182BC28691B0}"/>
              </a:ext>
            </a:extLst>
          </p:cNvPr>
          <p:cNvGrpSpPr/>
          <p:nvPr/>
        </p:nvGrpSpPr>
        <p:grpSpPr>
          <a:xfrm>
            <a:off x="6446888" y="2818669"/>
            <a:ext cx="5499643" cy="1840529"/>
            <a:chOff x="7278299" y="464385"/>
            <a:chExt cx="4786976" cy="2135205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0BDA9A48-F297-84C0-E3B2-E83E79B9A366}"/>
                </a:ext>
              </a:extLst>
            </p:cNvPr>
            <p:cNvSpPr/>
            <p:nvPr/>
          </p:nvSpPr>
          <p:spPr>
            <a:xfrm>
              <a:off x="7278299" y="464385"/>
              <a:ext cx="4756187" cy="2135205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D8396C8-FCB5-B629-0564-C20E08FFA879}"/>
                </a:ext>
              </a:extLst>
            </p:cNvPr>
            <p:cNvSpPr txBox="1"/>
            <p:nvPr/>
          </p:nvSpPr>
          <p:spPr>
            <a:xfrm>
              <a:off x="7325262" y="503012"/>
              <a:ext cx="4740013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After 01/09/2025, the NA still operating in NCTS-P5 shall not to use security code ‘1’ nor ‘3’ in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CD001C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. Consequently, for C0003 (stricter than C0001), only the part identical to C0001 shall be subject to validation. </a:t>
              </a:r>
              <a:r>
                <a:rPr lang="en-US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C0003 cannot be validated by NA receiving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CD003C, CD038C, CD115C or CD165C (C0003 makes reference to CCA29D). </a:t>
              </a:r>
              <a:r>
                <a:rPr lang="en-US" sz="1600" dirty="0">
                  <a:latin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 No risk on Common Domain.</a:t>
              </a:r>
              <a:endParaRPr lang="en-US" sz="16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342900" indent="-342900">
                <a:buFont typeface="Wingdings" panose="05000000000000000000" pitchFamily="2" charset="2"/>
                <a:buChar char="è"/>
              </a:pP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 IMPACT ON LATE P5 COUNTRY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54DE5AA-B0D8-0A69-D3DC-B767296A3977}"/>
              </a:ext>
            </a:extLst>
          </p:cNvPr>
          <p:cNvGrpSpPr/>
          <p:nvPr/>
        </p:nvGrpSpPr>
        <p:grpSpPr>
          <a:xfrm>
            <a:off x="6028936" y="5145280"/>
            <a:ext cx="5327528" cy="894397"/>
            <a:chOff x="6865406" y="4966747"/>
            <a:chExt cx="3465926" cy="1605178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B27918B1-DE73-E258-10B3-F9F5FDE8E9CB}"/>
                </a:ext>
              </a:extLst>
            </p:cNvPr>
            <p:cNvSpPr/>
            <p:nvPr/>
          </p:nvSpPr>
          <p:spPr>
            <a:xfrm>
              <a:off x="6876145" y="4966747"/>
              <a:ext cx="3455187" cy="1605178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12D775-816E-9535-7694-519CAE5E043D}"/>
                </a:ext>
              </a:extLst>
            </p:cNvPr>
            <p:cNvSpPr txBox="1"/>
            <p:nvPr/>
          </p:nvSpPr>
          <p:spPr>
            <a:xfrm>
              <a:off x="6865406" y="4971082"/>
              <a:ext cx="3393804" cy="14913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buSzPts val="1000"/>
                <a:tabLst>
                  <a:tab pos="457200" algn="l"/>
                </a:tabLst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R0448 was corrected in NCTS-P6 to eliminate a conflict with C0240. 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&gt;&gt; 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NA still in NCTS-P5 must implement the relevant </a:t>
              </a:r>
              <a:b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RFC-Proposal ASAP, if KEKW#12 not yet applied.</a:t>
              </a:r>
            </a:p>
          </p:txBody>
        </p:sp>
      </p:grp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4EA9B9F2-EEFD-8F60-CFCD-317A0AE22E3B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5212649" y="5563194"/>
            <a:ext cx="816287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3BBE7E84-F7DB-FF0C-F3E4-CC9C7EA95E2C}"/>
              </a:ext>
            </a:extLst>
          </p:cNvPr>
          <p:cNvGrpSpPr/>
          <p:nvPr/>
        </p:nvGrpSpPr>
        <p:grpSpPr>
          <a:xfrm>
            <a:off x="1232201" y="4726964"/>
            <a:ext cx="4241976" cy="1373022"/>
            <a:chOff x="3092509" y="4461839"/>
            <a:chExt cx="4241976" cy="1373022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7580DEE-1900-4DCD-1D1F-0A079961D957}"/>
                </a:ext>
              </a:extLst>
            </p:cNvPr>
            <p:cNvGrpSpPr/>
            <p:nvPr/>
          </p:nvGrpSpPr>
          <p:grpSpPr>
            <a:xfrm>
              <a:off x="3211223" y="5003864"/>
              <a:ext cx="4123262" cy="830997"/>
              <a:chOff x="631188" y="1948790"/>
              <a:chExt cx="6101132" cy="830997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0720129F-EECE-35CE-92D6-FE9DD8C19C00}"/>
                  </a:ext>
                </a:extLst>
              </p:cNvPr>
              <p:cNvSpPr/>
              <p:nvPr/>
            </p:nvSpPr>
            <p:spPr>
              <a:xfrm>
                <a:off x="698508" y="1951188"/>
                <a:ext cx="5646833" cy="582377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FA575F4-C05A-97F9-8F40-76D69657E435}"/>
                  </a:ext>
                </a:extLst>
              </p:cNvPr>
              <p:cNvSpPr txBox="1"/>
              <p:nvPr/>
            </p:nvSpPr>
            <p:spPr>
              <a:xfrm>
                <a:off x="631188" y="1948790"/>
                <a:ext cx="61011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buSzPts val="1000"/>
                  <a:tabLst>
                    <a:tab pos="457200" algn="l"/>
                  </a:tabLst>
                </a:pP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R0448 is missing from </a:t>
                </a:r>
                <a:r>
                  <a:rPr lang="en-US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xpaths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NCTS-P6, and the wording differs between the two phases</a:t>
                </a:r>
                <a:r>
                  <a:rPr lang="el-GR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  <a:endPara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0">
                  <a:buSzPts val="1000"/>
                  <a:tabLst>
                    <a:tab pos="457200" algn="l"/>
                  </a:tabLst>
                </a:pPr>
                <a:endPara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7F7A35C-723E-D70B-70E3-383FCBD1FF46}"/>
                </a:ext>
              </a:extLst>
            </p:cNvPr>
            <p:cNvSpPr/>
            <p:nvPr/>
          </p:nvSpPr>
          <p:spPr>
            <a:xfrm>
              <a:off x="3272707" y="4757642"/>
              <a:ext cx="954242" cy="230006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R0448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7ABF8D8-91B6-5596-6B4E-44C8823413F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92509" y="4461839"/>
              <a:ext cx="376242" cy="338538"/>
            </a:xfrm>
            <a:prstGeom prst="ellipse">
              <a:avLst/>
            </a:prstGeom>
            <a:solidFill>
              <a:schemeClr val="tx2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accent5"/>
                  </a:solidFill>
                </a:rPr>
                <a:t>4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D43304C-9F19-CB55-475E-93B985FAA90A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8E21A800-6EC0-30CC-8149-F40240F46F4D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5391B70-6861-AEE8-E22F-16FA830F605B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E0C31E2-7289-81F3-2CB9-127004AE2ABF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EB877583-A6DE-E458-628C-BA7A1E07DF9D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DAE783-C467-33CC-A693-8DE140720B4B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65696BDD-E391-61F5-A4E7-63668C648D84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</p:spTree>
    <p:extLst>
      <p:ext uri="{BB962C8B-B14F-4D97-AF65-F5344CB8AC3E}">
        <p14:creationId xmlns:p14="http://schemas.microsoft.com/office/powerpoint/2010/main" val="2387195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0EA2A-FFB1-720B-902F-BA8BC6612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E782D5-2646-EC48-FE5D-79FA452C5D77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61AE7F-D430-AB10-DA7D-779F3F108993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87227326-40F3-5529-59F7-5DB5D807CA21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1949B25-D6CE-681C-E62F-E2DEA206A532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0B6437E-9050-B000-7C48-F57DC549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11</a:t>
            </a:fld>
            <a:endParaRPr lang="en-GB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A27E944-8560-8B1B-5779-D6FEF80BE9E6}"/>
              </a:ext>
            </a:extLst>
          </p:cNvPr>
          <p:cNvGrpSpPr/>
          <p:nvPr/>
        </p:nvGrpSpPr>
        <p:grpSpPr>
          <a:xfrm>
            <a:off x="317409" y="3096113"/>
            <a:ext cx="5395254" cy="1705582"/>
            <a:chOff x="460243" y="2961333"/>
            <a:chExt cx="5051769" cy="216326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9E78691-5B37-E20F-1167-D448374C9D6C}"/>
                </a:ext>
              </a:extLst>
            </p:cNvPr>
            <p:cNvGrpSpPr/>
            <p:nvPr/>
          </p:nvGrpSpPr>
          <p:grpSpPr>
            <a:xfrm>
              <a:off x="460243" y="2961333"/>
              <a:ext cx="2167195" cy="396356"/>
              <a:chOff x="542857" y="3565199"/>
              <a:chExt cx="2167195" cy="396356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A6A6BB52-F83B-84EF-ABBD-47CF8C8E4F1F}"/>
                  </a:ext>
                </a:extLst>
              </p:cNvPr>
              <p:cNvSpPr/>
              <p:nvPr/>
            </p:nvSpPr>
            <p:spPr>
              <a:xfrm>
                <a:off x="898836" y="3697276"/>
                <a:ext cx="1811216" cy="264279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Place of loading</a:t>
                </a: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B55267-E827-4BF4-E1E7-A223A181FCD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42857" y="3565199"/>
                <a:ext cx="376242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6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47704FE-0E5A-C43C-FEEB-28471D7A60DA}"/>
                </a:ext>
              </a:extLst>
            </p:cNvPr>
            <p:cNvGrpSpPr/>
            <p:nvPr/>
          </p:nvGrpSpPr>
          <p:grpSpPr>
            <a:xfrm>
              <a:off x="699212" y="3357688"/>
              <a:ext cx="4812800" cy="1766909"/>
              <a:chOff x="538649" y="2323176"/>
              <a:chExt cx="4812800" cy="1766909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51335BE4-B61C-1D57-6381-B767FC518A04}"/>
                  </a:ext>
                </a:extLst>
              </p:cNvPr>
              <p:cNvSpPr/>
              <p:nvPr/>
            </p:nvSpPr>
            <p:spPr>
              <a:xfrm>
                <a:off x="540305" y="2323176"/>
                <a:ext cx="4757927" cy="176690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0A66D4B0-E211-AD04-A0EC-3BFA4A0C648D}"/>
                  </a:ext>
                </a:extLst>
              </p:cNvPr>
              <p:cNvSpPr txBox="1"/>
              <p:nvPr/>
            </p:nvSpPr>
            <p:spPr>
              <a:xfrm>
                <a:off x="538649" y="2345342"/>
                <a:ext cx="4812800" cy="16785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D.G. ‘Place of loading’ is </a:t>
                </a:r>
                <a:r>
                  <a:rPr lang="en-US" sz="1600" u="sng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required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NCTS-</a:t>
                </a: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P5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r>
                  <a:rPr lang="en-US" sz="1600" u="sng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dependent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in NCTS-</a:t>
                </a: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P6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</a:t>
                </a: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C0410 (all NAs)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C0409 and C0412 (opt-out CTC), C0405 and C0408 (opt-in CTC)). </a:t>
                </a:r>
              </a:p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CL289 includes CTC countries that have the possibility to waive  this obligation.</a:t>
                </a:r>
              </a:p>
            </p:txBody>
          </p:sp>
        </p:grpSp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3F0D390-5752-CBCF-FEF5-B3CA139DCDFB}"/>
              </a:ext>
            </a:extLst>
          </p:cNvPr>
          <p:cNvCxnSpPr>
            <a:cxnSpLocks/>
          </p:cNvCxnSpPr>
          <p:nvPr/>
        </p:nvCxnSpPr>
        <p:spPr>
          <a:xfrm>
            <a:off x="5880947" y="1625302"/>
            <a:ext cx="0" cy="46472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E26D7E4-AB24-82AA-E5FD-5050899C84B0}"/>
              </a:ext>
            </a:extLst>
          </p:cNvPr>
          <p:cNvCxnSpPr>
            <a:cxnSpLocks/>
          </p:cNvCxnSpPr>
          <p:nvPr/>
        </p:nvCxnSpPr>
        <p:spPr>
          <a:xfrm>
            <a:off x="5726466" y="2281462"/>
            <a:ext cx="930160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7823749-0A7D-6524-62D4-92570EF3B7E2}"/>
              </a:ext>
            </a:extLst>
          </p:cNvPr>
          <p:cNvCxnSpPr>
            <a:cxnSpLocks/>
          </p:cNvCxnSpPr>
          <p:nvPr/>
        </p:nvCxnSpPr>
        <p:spPr>
          <a:xfrm>
            <a:off x="5642509" y="4122561"/>
            <a:ext cx="453491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0AAF5DF-A36B-BF39-E234-AFF29546A672}"/>
              </a:ext>
            </a:extLst>
          </p:cNvPr>
          <p:cNvGrpSpPr/>
          <p:nvPr/>
        </p:nvGrpSpPr>
        <p:grpSpPr>
          <a:xfrm>
            <a:off x="5974750" y="5029144"/>
            <a:ext cx="5057232" cy="719850"/>
            <a:chOff x="6727572" y="3781120"/>
            <a:chExt cx="5057232" cy="719850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949A73BF-961A-502F-0583-051A6FB56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7572" y="3793071"/>
              <a:ext cx="5031636" cy="70789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BD4F60A6-BFEC-3294-C11E-EE18AF40782F}"/>
                </a:ext>
              </a:extLst>
            </p:cNvPr>
            <p:cNvSpPr/>
            <p:nvPr/>
          </p:nvSpPr>
          <p:spPr>
            <a:xfrm>
              <a:off x="6727572" y="3781120"/>
              <a:ext cx="5057232" cy="697821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53B15F7-9DA4-3187-A554-EAF83D76B6F6}"/>
              </a:ext>
            </a:extLst>
          </p:cNvPr>
          <p:cNvGrpSpPr/>
          <p:nvPr/>
        </p:nvGrpSpPr>
        <p:grpSpPr>
          <a:xfrm>
            <a:off x="825855" y="1606596"/>
            <a:ext cx="5052205" cy="1107152"/>
            <a:chOff x="657113" y="4533678"/>
            <a:chExt cx="5052205" cy="1107391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BBBBE8B-C1CC-091A-A957-E836A0E08D7D}"/>
                </a:ext>
              </a:extLst>
            </p:cNvPr>
            <p:cNvGrpSpPr/>
            <p:nvPr/>
          </p:nvGrpSpPr>
          <p:grpSpPr>
            <a:xfrm>
              <a:off x="657113" y="4778719"/>
              <a:ext cx="5052205" cy="862350"/>
              <a:chOff x="540305" y="2323177"/>
              <a:chExt cx="5052205" cy="862350"/>
            </a:xfrm>
          </p:grpSpPr>
          <p:sp>
            <p:nvSpPr>
              <p:cNvPr id="37" name="Rectangle: Rounded Corners 36">
                <a:extLst>
                  <a:ext uri="{FF2B5EF4-FFF2-40B4-BE49-F238E27FC236}">
                    <a16:creationId xmlns:a16="http://schemas.microsoft.com/office/drawing/2014/main" id="{321BF962-FC0A-F63B-E70D-72DD94888826}"/>
                  </a:ext>
                </a:extLst>
              </p:cNvPr>
              <p:cNvSpPr/>
              <p:nvPr/>
            </p:nvSpPr>
            <p:spPr>
              <a:xfrm>
                <a:off x="540305" y="2323177"/>
                <a:ext cx="4900611" cy="859941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06CA9D5B-EB00-3255-36EF-238B52AE4193}"/>
                  </a:ext>
                </a:extLst>
              </p:cNvPr>
              <p:cNvSpPr txBox="1"/>
              <p:nvPr/>
            </p:nvSpPr>
            <p:spPr>
              <a:xfrm>
                <a:off x="603147" y="2354351"/>
                <a:ext cx="4989363" cy="8311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Bug introduced in DDNTA-6.4.0-v2.00: the wording of conditions C0505 and C0466 was modified without reason. </a:t>
                </a:r>
              </a:p>
            </p:txBody>
          </p:sp>
        </p:grp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3E6FE15-BA10-6964-DDC0-EA025B78BC6C}"/>
                </a:ext>
              </a:extLst>
            </p:cNvPr>
            <p:cNvSpPr/>
            <p:nvPr/>
          </p:nvSpPr>
          <p:spPr>
            <a:xfrm>
              <a:off x="657114" y="4533678"/>
              <a:ext cx="3044514" cy="279790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Conditions</a:t>
              </a:r>
              <a:r>
                <a: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C0505 &amp; C0466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AEDF0B-5854-410E-B476-1E367C94CDBF}"/>
              </a:ext>
            </a:extLst>
          </p:cNvPr>
          <p:cNvGrpSpPr/>
          <p:nvPr/>
        </p:nvGrpSpPr>
        <p:grpSpPr>
          <a:xfrm>
            <a:off x="6656626" y="1717800"/>
            <a:ext cx="5087908" cy="1585049"/>
            <a:chOff x="6291355" y="5292523"/>
            <a:chExt cx="5087908" cy="1195510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22E9736B-4BCB-F107-5698-0FBF62FFD1AD}"/>
                </a:ext>
              </a:extLst>
            </p:cNvPr>
            <p:cNvSpPr/>
            <p:nvPr/>
          </p:nvSpPr>
          <p:spPr>
            <a:xfrm>
              <a:off x="6291355" y="5318160"/>
              <a:ext cx="5087905" cy="926129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4D1EB88-055D-DF86-4ECB-D1F1252AE756}"/>
                </a:ext>
              </a:extLst>
            </p:cNvPr>
            <p:cNvSpPr txBox="1"/>
            <p:nvPr/>
          </p:nvSpPr>
          <p:spPr>
            <a:xfrm>
              <a:off x="6318044" y="5292523"/>
              <a:ext cx="5061219" cy="1195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RFC-Proposal </a:t>
              </a:r>
              <a:r>
                <a:rPr lang="en-US" sz="1600" dirty="0" err="1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SfR</a:t>
              </a: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to NPM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 fix NCTS-P6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  to be aligned 100% with DDNTA-5.15.2-v2.00. The ‘P5-wording’ of C0505 and C0466 to be still applied by the NCTS-P6 NAs *before* starting P6 operations</a:t>
              </a:r>
              <a:r>
                <a: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en-US" sz="18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</a:p>
            <a:p>
              <a:endParaRPr lang="en-US" sz="15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12A195B1-4B1C-B020-7FC9-AF9FA01C8916}"/>
              </a:ext>
            </a:extLst>
          </p:cNvPr>
          <p:cNvSpPr>
            <a:spLocks noChangeAspect="1"/>
          </p:cNvSpPr>
          <p:nvPr/>
        </p:nvSpPr>
        <p:spPr>
          <a:xfrm>
            <a:off x="649431" y="1366206"/>
            <a:ext cx="376242" cy="338538"/>
          </a:xfrm>
          <a:prstGeom prst="ellipse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accent5"/>
                </a:solidFill>
              </a:rPr>
              <a:t>5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F3A8F1D-1B06-580A-9372-DFCD0D6D390C}"/>
              </a:ext>
            </a:extLst>
          </p:cNvPr>
          <p:cNvGrpSpPr/>
          <p:nvPr/>
        </p:nvGrpSpPr>
        <p:grpSpPr>
          <a:xfrm>
            <a:off x="6080397" y="3516225"/>
            <a:ext cx="6216259" cy="1569660"/>
            <a:chOff x="7121624" y="2702819"/>
            <a:chExt cx="5704834" cy="1404194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40F8710F-F4FB-402E-961D-607E860D385B}"/>
                </a:ext>
              </a:extLst>
            </p:cNvPr>
            <p:cNvSpPr/>
            <p:nvPr/>
          </p:nvSpPr>
          <p:spPr>
            <a:xfrm>
              <a:off x="7121624" y="2734658"/>
              <a:ext cx="5596546" cy="1173703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9951ADB-ECC1-619D-0035-C61FD839F797}"/>
                </a:ext>
              </a:extLst>
            </p:cNvPr>
            <p:cNvSpPr txBox="1"/>
            <p:nvPr/>
          </p:nvSpPr>
          <p:spPr>
            <a:xfrm>
              <a:off x="7121624" y="2702819"/>
              <a:ext cx="5704834" cy="14041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External Domain: No change for MS (also if still in NCTS-P5) and CTC country not listed in CL289.</a:t>
              </a:r>
            </a:p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Common Domain: </a:t>
              </a:r>
              <a:r>
                <a:rPr lang="en-US" sz="1600" u="sng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all countries</a:t>
              </a: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must implement 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C0410 (incl. NA still operating in P5)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… unless CL289 (</a:t>
              </a:r>
              <a:r>
                <a:rPr lang="en-US" sz="1600" dirty="0" err="1">
                  <a:solidFill>
                    <a:schemeClr val="bg1">
                      <a:lumMod val="6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CountryPlaceOfLoadingNotRequired</a:t>
              </a:r>
              <a:r>
                <a:rPr lang="en-US" sz="1600" dirty="0">
                  <a:solidFill>
                    <a:schemeClr val="bg1">
                      <a:lumMod val="6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) remains empty in CS/RD2 PROD.</a:t>
              </a:r>
            </a:p>
            <a:p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457693F-5334-6BD2-30FA-ECD2C74D83C4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74F4C436-6057-CBEF-C8F4-1B598716C0E1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E6F310-1E4A-AD4E-5EC3-4C08BE515A3D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B69A6FF-7DBB-E270-0633-252B83F5F58E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0AF7A8B-F3B0-8DBA-AEEA-63EB16C46F30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738B171-6EF3-868C-C8E2-1517DFAB8501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7A6A829B-838D-29EF-52C0-68F429DEDED1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</p:spTree>
    <p:extLst>
      <p:ext uri="{BB962C8B-B14F-4D97-AF65-F5344CB8AC3E}">
        <p14:creationId xmlns:p14="http://schemas.microsoft.com/office/powerpoint/2010/main" val="3965337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40EA2A-FFB1-720B-902F-BA8BC66129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E782D5-2646-EC48-FE5D-79FA452C5D77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961AE7F-D430-AB10-DA7D-779F3F108993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87227326-40F3-5529-59F7-5DB5D807CA21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1949B25-D6CE-681C-E62F-E2DEA206A532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0B6437E-9050-B000-7C48-F57DC54904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12</a:t>
            </a:fld>
            <a:endParaRPr lang="en-GB"/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60738D67-11ED-8E74-19BF-B3E7F203D4B7}"/>
              </a:ext>
            </a:extLst>
          </p:cNvPr>
          <p:cNvGrpSpPr/>
          <p:nvPr/>
        </p:nvGrpSpPr>
        <p:grpSpPr>
          <a:xfrm>
            <a:off x="577971" y="1222002"/>
            <a:ext cx="4896777" cy="1603743"/>
            <a:chOff x="387967" y="4241110"/>
            <a:chExt cx="4896777" cy="1603743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0ECC85B4-BE01-11A1-6618-AA9D0AD784E9}"/>
                </a:ext>
              </a:extLst>
            </p:cNvPr>
            <p:cNvGrpSpPr/>
            <p:nvPr/>
          </p:nvGrpSpPr>
          <p:grpSpPr>
            <a:xfrm>
              <a:off x="666620" y="4688025"/>
              <a:ext cx="4618124" cy="1156828"/>
              <a:chOff x="582263" y="2230744"/>
              <a:chExt cx="7100168" cy="1156828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CE0E2E9B-FB59-FC41-9342-7D516EC68194}"/>
                  </a:ext>
                </a:extLst>
              </p:cNvPr>
              <p:cNvSpPr/>
              <p:nvPr/>
            </p:nvSpPr>
            <p:spPr>
              <a:xfrm>
                <a:off x="582263" y="2230744"/>
                <a:ext cx="7073620" cy="1156828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853CACA-D76E-86CF-EB97-FEBBAC4A1C30}"/>
                  </a:ext>
                </a:extLst>
              </p:cNvPr>
              <p:cNvSpPr txBox="1"/>
              <p:nvPr/>
            </p:nvSpPr>
            <p:spPr>
              <a:xfrm>
                <a:off x="608809" y="2252124"/>
                <a:ext cx="7073622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NCTS-P6, one extra rule (R0093) is applied on D.I. ‘CONSIGNMENT/PREVIOUS DOCUMENT/Type’, with a wording that is not appropriate.</a:t>
                </a:r>
              </a:p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 such rule exists in NCTS-P5. 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3FB33262-D158-FC82-DCE3-CE0811B1C1F9}"/>
                </a:ext>
              </a:extLst>
            </p:cNvPr>
            <p:cNvGrpSpPr/>
            <p:nvPr/>
          </p:nvGrpSpPr>
          <p:grpSpPr>
            <a:xfrm>
              <a:off x="387967" y="4241110"/>
              <a:ext cx="1175524" cy="437076"/>
              <a:chOff x="431722" y="1282074"/>
              <a:chExt cx="1175524" cy="437076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AAE7EA6D-CEB6-7583-AA15-BDDC10718206}"/>
                  </a:ext>
                </a:extLst>
              </p:cNvPr>
              <p:cNvSpPr/>
              <p:nvPr/>
            </p:nvSpPr>
            <p:spPr>
              <a:xfrm>
                <a:off x="700868" y="1447480"/>
                <a:ext cx="906378" cy="271670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R0093</a:t>
                </a:r>
              </a:p>
            </p:txBody>
          </p:sp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0B63808D-F408-B53A-B0A7-7AAAC94D69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1722" y="1282074"/>
                <a:ext cx="376242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>
                    <a:solidFill>
                      <a:schemeClr val="accent5"/>
                    </a:solidFill>
                  </a:rPr>
                  <a:t>7</a:t>
                </a:r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A175247-CA4C-39E0-DD13-80CA1C97B654}"/>
              </a:ext>
            </a:extLst>
          </p:cNvPr>
          <p:cNvGrpSpPr/>
          <p:nvPr/>
        </p:nvGrpSpPr>
        <p:grpSpPr>
          <a:xfrm>
            <a:off x="5722993" y="1436164"/>
            <a:ext cx="6605421" cy="1832837"/>
            <a:chOff x="5241746" y="2050071"/>
            <a:chExt cx="6340991" cy="1463524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D23267B9-F84A-6A1D-FB63-EA2F4A476CE7}"/>
                </a:ext>
              </a:extLst>
            </p:cNvPr>
            <p:cNvSpPr/>
            <p:nvPr/>
          </p:nvSpPr>
          <p:spPr>
            <a:xfrm>
              <a:off x="5684521" y="2050071"/>
              <a:ext cx="5714563" cy="1255328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D31798E-B57F-2E35-8C45-EEB61D1BBF75}"/>
                </a:ext>
              </a:extLst>
            </p:cNvPr>
            <p:cNvSpPr txBox="1"/>
            <p:nvPr/>
          </p:nvSpPr>
          <p:spPr>
            <a:xfrm>
              <a:off x="5241746" y="2063610"/>
              <a:ext cx="6340991" cy="1449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Leaving NCTS-P5 unchanged and rephrasing R0093 that needs to be improved anyway.</a:t>
              </a:r>
            </a:p>
            <a:p>
              <a:pPr marL="457200"/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R0093 applied in CD001C, CD003C, CD038C, CD050C, CD115C, CC043C</a:t>
              </a:r>
            </a:p>
            <a:p>
              <a:pPr marL="457200"/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&gt;&gt; No risk on operations because Appendix K defines that R0093 is never enforced by Recipient.</a:t>
              </a:r>
            </a:p>
            <a:p>
              <a:pPr marL="457200"/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EDAD2CC6-21C0-29FF-83A3-965046555CF1}"/>
              </a:ext>
            </a:extLst>
          </p:cNvPr>
          <p:cNvCxnSpPr>
            <a:cxnSpLocks/>
            <a:stCxn id="31" idx="3"/>
          </p:cNvCxnSpPr>
          <p:nvPr/>
        </p:nvCxnSpPr>
        <p:spPr>
          <a:xfrm>
            <a:off x="5457481" y="2247331"/>
            <a:ext cx="726751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C9CB7520-1D43-7189-C90D-E3663324B665}"/>
              </a:ext>
            </a:extLst>
          </p:cNvPr>
          <p:cNvGrpSpPr/>
          <p:nvPr/>
        </p:nvGrpSpPr>
        <p:grpSpPr>
          <a:xfrm>
            <a:off x="1367431" y="3068340"/>
            <a:ext cx="4829424" cy="771525"/>
            <a:chOff x="6896799" y="4784330"/>
            <a:chExt cx="4829424" cy="771525"/>
          </a:xfrm>
        </p:grpSpPr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39630558-FCD5-C409-AEFA-4824A4833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6799" y="4810213"/>
              <a:ext cx="4829424" cy="7358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540819C0-2E8C-1A29-CCFB-2A7610A92EA8}"/>
                </a:ext>
              </a:extLst>
            </p:cNvPr>
            <p:cNvSpPr/>
            <p:nvPr/>
          </p:nvSpPr>
          <p:spPr>
            <a:xfrm>
              <a:off x="6896799" y="4784330"/>
              <a:ext cx="4829424" cy="771525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F865AD0-5053-17A5-DB81-5E1A805776DA}"/>
              </a:ext>
            </a:extLst>
          </p:cNvPr>
          <p:cNvGrpSpPr/>
          <p:nvPr/>
        </p:nvGrpSpPr>
        <p:grpSpPr>
          <a:xfrm>
            <a:off x="540303" y="4208482"/>
            <a:ext cx="9860219" cy="1523043"/>
            <a:chOff x="991353" y="4507206"/>
            <a:chExt cx="10456935" cy="1262441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D42471E2-4AF0-F5BD-4C18-8C6F19E87D8E}"/>
                </a:ext>
              </a:extLst>
            </p:cNvPr>
            <p:cNvSpPr txBox="1"/>
            <p:nvPr/>
          </p:nvSpPr>
          <p:spPr>
            <a:xfrm>
              <a:off x="991354" y="4507206"/>
              <a:ext cx="10456934" cy="1224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u="sng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correction of the wording of R0093 for NCTS-P6 </a:t>
              </a:r>
            </a:p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IF the last two characters of /*/</a:t>
              </a:r>
              <a:r>
                <a:rPr lang="en-US" dirty="0" err="1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messageRecipient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are </a:t>
              </a:r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in SET CL147 </a:t>
              </a:r>
            </a:p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THEN /*/Consignment/</a:t>
              </a:r>
              <a:r>
                <a:rPr lang="en-US" dirty="0" err="1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PreviousDocument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/type shall </a:t>
              </a:r>
              <a:r>
                <a:rPr lang="en-US" b="1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 EQUAL to 'N355’</a:t>
              </a:r>
            </a:p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ELSE IF /*/</a:t>
              </a:r>
              <a:r>
                <a:rPr lang="en-US" dirty="0" err="1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TransitOperation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/security is in SET {1, 3}  </a:t>
              </a:r>
            </a:p>
            <a:p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         THEN at least one iteration of /*/Consignment/</a:t>
              </a:r>
              <a:r>
                <a:rPr lang="en-US" dirty="0" err="1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PreviousDocument</a:t>
              </a:r>
              <a:r>
                <a:rPr lang="en-US" dirty="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/type must be EQUAL to 'N355’</a:t>
              </a:r>
            </a:p>
          </p:txBody>
        </p:sp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E602C198-9BB1-6D11-18F6-FD8E80CAA1EE}"/>
                </a:ext>
              </a:extLst>
            </p:cNvPr>
            <p:cNvSpPr/>
            <p:nvPr/>
          </p:nvSpPr>
          <p:spPr>
            <a:xfrm>
              <a:off x="991353" y="4525211"/>
              <a:ext cx="10407767" cy="1244436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005A7CF-922C-398C-C9FE-0D87C08DC8EB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CC493658-E88E-184F-26D2-512F1AB52AB9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E89827-A00B-4B9C-D5A7-B25DE1018405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49F9997-D924-673A-AEFD-7CE9D5D57773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26F035D-5473-CAB0-6162-4EABAA8AFC33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4FBC9D3-6808-2036-A2E5-5D668D2AAD02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A826646-AAD4-C1F5-7F8E-9ECC78229717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</p:spTree>
    <p:extLst>
      <p:ext uri="{BB962C8B-B14F-4D97-AF65-F5344CB8AC3E}">
        <p14:creationId xmlns:p14="http://schemas.microsoft.com/office/powerpoint/2010/main" val="22133339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C934A2-505F-7423-8DC5-B7BA93A9E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C4BDEF3-B29A-66C8-768F-A8FE7D21C6FE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3A2A2D-431D-61A0-6D63-CECCCDC6F283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CB47586-AB44-5052-629B-E45D23328E2B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8D999E2B-C7A4-1574-4A7B-07412989A2B5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78BB73A-DD5D-3FED-05E0-2D4601465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13</a:t>
            </a:fld>
            <a:endParaRPr lang="en-GB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CB615D4-7119-40C1-758F-1B682C25D095}"/>
              </a:ext>
            </a:extLst>
          </p:cNvPr>
          <p:cNvCxnSpPr>
            <a:cxnSpLocks/>
          </p:cNvCxnSpPr>
          <p:nvPr/>
        </p:nvCxnSpPr>
        <p:spPr>
          <a:xfrm>
            <a:off x="6096000" y="1295253"/>
            <a:ext cx="0" cy="386244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5A1193A-8084-ECAB-DA2F-095C19538F6B}"/>
              </a:ext>
            </a:extLst>
          </p:cNvPr>
          <p:cNvCxnSpPr>
            <a:cxnSpLocks/>
          </p:cNvCxnSpPr>
          <p:nvPr/>
        </p:nvCxnSpPr>
        <p:spPr>
          <a:xfrm flipV="1">
            <a:off x="5033095" y="1984558"/>
            <a:ext cx="1150242" cy="131273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F683312-82F4-64A0-64FA-4D8A93D1410B}"/>
              </a:ext>
            </a:extLst>
          </p:cNvPr>
          <p:cNvGrpSpPr/>
          <p:nvPr/>
        </p:nvGrpSpPr>
        <p:grpSpPr>
          <a:xfrm>
            <a:off x="1968631" y="1320010"/>
            <a:ext cx="3109222" cy="1140271"/>
            <a:chOff x="829481" y="5259772"/>
            <a:chExt cx="3109222" cy="114027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DEC468C-729F-8FCB-4B97-8D93464FD67B}"/>
                </a:ext>
              </a:extLst>
            </p:cNvPr>
            <p:cNvGrpSpPr/>
            <p:nvPr/>
          </p:nvGrpSpPr>
          <p:grpSpPr>
            <a:xfrm>
              <a:off x="829481" y="5259772"/>
              <a:ext cx="1198353" cy="438962"/>
              <a:chOff x="431722" y="1282074"/>
              <a:chExt cx="1198353" cy="438962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CCCF8BC3-2723-D6FC-94E0-DC122C836325}"/>
                  </a:ext>
                </a:extLst>
              </p:cNvPr>
              <p:cNvSpPr/>
              <p:nvPr/>
            </p:nvSpPr>
            <p:spPr>
              <a:xfrm>
                <a:off x="700868" y="1454378"/>
                <a:ext cx="929207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R0219</a:t>
                </a:r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B3AC482C-0861-5C99-60DC-713037415AD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1722" y="1282074"/>
                <a:ext cx="376242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8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D9BD311-B8D4-F48A-345B-FA538F2792EE}"/>
                </a:ext>
              </a:extLst>
            </p:cNvPr>
            <p:cNvGrpSpPr/>
            <p:nvPr/>
          </p:nvGrpSpPr>
          <p:grpSpPr>
            <a:xfrm>
              <a:off x="1066895" y="5720799"/>
              <a:ext cx="2871808" cy="679244"/>
              <a:chOff x="540305" y="2323178"/>
              <a:chExt cx="2871808" cy="679244"/>
            </a:xfrm>
          </p:grpSpPr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6F7D97B8-63E2-841F-D707-29CE3A9AAC3E}"/>
                  </a:ext>
                </a:extLst>
              </p:cNvPr>
              <p:cNvSpPr/>
              <p:nvPr/>
            </p:nvSpPr>
            <p:spPr>
              <a:xfrm>
                <a:off x="540305" y="2323178"/>
                <a:ext cx="2816352" cy="679244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A07EDDF-B5B7-C97A-F26E-C83CE0D9C4C8}"/>
                  </a:ext>
                </a:extLst>
              </p:cNvPr>
              <p:cNvSpPr txBox="1"/>
              <p:nvPr/>
            </p:nvSpPr>
            <p:spPr>
              <a:xfrm>
                <a:off x="595761" y="2365584"/>
                <a:ext cx="281635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Wording of Rule R0219, differs between the two phases.</a:t>
                </a:r>
              </a:p>
            </p:txBody>
          </p:sp>
        </p:grp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ADBC9AD-B3DE-73AF-F686-AD66407FEA18}"/>
              </a:ext>
            </a:extLst>
          </p:cNvPr>
          <p:cNvGrpSpPr/>
          <p:nvPr/>
        </p:nvGrpSpPr>
        <p:grpSpPr>
          <a:xfrm>
            <a:off x="6194035" y="1495257"/>
            <a:ext cx="5805771" cy="1323439"/>
            <a:chOff x="7100102" y="2175110"/>
            <a:chExt cx="3399063" cy="1375976"/>
          </a:xfrm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F8D630C1-63BE-6187-3515-D75FADF89132}"/>
                </a:ext>
              </a:extLst>
            </p:cNvPr>
            <p:cNvSpPr/>
            <p:nvPr/>
          </p:nvSpPr>
          <p:spPr>
            <a:xfrm>
              <a:off x="7100102" y="2203300"/>
              <a:ext cx="3347932" cy="1040220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BB8F2E82-0466-95BD-58A9-8AC54B208C5A}"/>
                </a:ext>
              </a:extLst>
            </p:cNvPr>
            <p:cNvSpPr txBox="1"/>
            <p:nvPr/>
          </p:nvSpPr>
          <p:spPr>
            <a:xfrm>
              <a:off x="7151234" y="2175110"/>
              <a:ext cx="3347931" cy="1375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wording of R0219 has been improved in NCTS-P6, but the meaning remains equivalent between the two phases.  </a:t>
              </a:r>
            </a:p>
            <a:p>
              <a:r>
                <a:rPr lang="en-US" sz="1600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(double negative sentence (P5) replaced by positive sentence (P6))</a:t>
              </a:r>
            </a:p>
            <a:p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en-US" sz="16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9E286D4-C83A-C322-4DEF-8ABD0D80BADF}"/>
              </a:ext>
            </a:extLst>
          </p:cNvPr>
          <p:cNvGrpSpPr/>
          <p:nvPr/>
        </p:nvGrpSpPr>
        <p:grpSpPr>
          <a:xfrm>
            <a:off x="6343060" y="2577722"/>
            <a:ext cx="5608320" cy="1168264"/>
            <a:chOff x="872491" y="3341840"/>
            <a:chExt cx="5805810" cy="1248440"/>
          </a:xfrm>
        </p:grpSpPr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89C4A778-1C3A-48F7-5FA3-D37B98346E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72491" y="3629992"/>
              <a:ext cx="5805810" cy="95274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551A1CBC-4E49-74BC-1BB5-9F03DFECDCCC}"/>
                </a:ext>
              </a:extLst>
            </p:cNvPr>
            <p:cNvSpPr/>
            <p:nvPr/>
          </p:nvSpPr>
          <p:spPr>
            <a:xfrm>
              <a:off x="872491" y="3637531"/>
              <a:ext cx="5805807" cy="952749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24E71B2-3054-AAF1-DA34-19A4BDA25D92}"/>
                </a:ext>
              </a:extLst>
            </p:cNvPr>
            <p:cNvSpPr/>
            <p:nvPr/>
          </p:nvSpPr>
          <p:spPr>
            <a:xfrm>
              <a:off x="916307" y="3341840"/>
              <a:ext cx="2357474" cy="266658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NCTS-P6 wording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F56B356-FD34-E2B3-D87E-4C30F540C93F}"/>
              </a:ext>
            </a:extLst>
          </p:cNvPr>
          <p:cNvGrpSpPr/>
          <p:nvPr/>
        </p:nvGrpSpPr>
        <p:grpSpPr>
          <a:xfrm>
            <a:off x="419428" y="2402679"/>
            <a:ext cx="5608320" cy="1289462"/>
            <a:chOff x="2993302" y="4678349"/>
            <a:chExt cx="6250133" cy="1524861"/>
          </a:xfrm>
        </p:grpSpPr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F4F93102-F836-014E-3823-D49B06A8F264}"/>
                </a:ext>
              </a:extLst>
            </p:cNvPr>
            <p:cNvSpPr/>
            <p:nvPr/>
          </p:nvSpPr>
          <p:spPr>
            <a:xfrm>
              <a:off x="3053532" y="4678349"/>
              <a:ext cx="2357474" cy="266658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NCTS-P5 wording</a:t>
              </a:r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E410E35-9F9C-F347-789C-7832CDCA83F2}"/>
                </a:ext>
              </a:extLst>
            </p:cNvPr>
            <p:cNvGrpSpPr/>
            <p:nvPr/>
          </p:nvGrpSpPr>
          <p:grpSpPr>
            <a:xfrm>
              <a:off x="2993302" y="4952546"/>
              <a:ext cx="6250133" cy="1250664"/>
              <a:chOff x="2993302" y="4952546"/>
              <a:chExt cx="6250133" cy="1250664"/>
            </a:xfrm>
          </p:grpSpPr>
          <p:pic>
            <p:nvPicPr>
              <p:cNvPr id="85" name="Picture 84">
                <a:extLst>
                  <a:ext uri="{FF2B5EF4-FFF2-40B4-BE49-F238E27FC236}">
                    <a16:creationId xmlns:a16="http://schemas.microsoft.com/office/drawing/2014/main" id="{ABA067B3-6D53-E162-CCF9-694E8DD75B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038039" y="4971852"/>
                <a:ext cx="6205396" cy="123135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80" name="Rectangle: Rounded Corners 79">
                <a:extLst>
                  <a:ext uri="{FF2B5EF4-FFF2-40B4-BE49-F238E27FC236}">
                    <a16:creationId xmlns:a16="http://schemas.microsoft.com/office/drawing/2014/main" id="{912D075B-B562-D9F8-9894-62E9B803D76A}"/>
                  </a:ext>
                </a:extLst>
              </p:cNvPr>
              <p:cNvSpPr/>
              <p:nvPr/>
            </p:nvSpPr>
            <p:spPr>
              <a:xfrm>
                <a:off x="2993302" y="4952546"/>
                <a:ext cx="6250133" cy="123135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F66AF8B-FA43-DAA3-9781-042403A586E8}"/>
              </a:ext>
            </a:extLst>
          </p:cNvPr>
          <p:cNvGrpSpPr/>
          <p:nvPr/>
        </p:nvGrpSpPr>
        <p:grpSpPr>
          <a:xfrm>
            <a:off x="1025595" y="3887129"/>
            <a:ext cx="4376407" cy="1673079"/>
            <a:chOff x="397351" y="5194905"/>
            <a:chExt cx="4376407" cy="167307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3FDC050-3548-84F9-59E9-0B8ECFDC91A2}"/>
                </a:ext>
              </a:extLst>
            </p:cNvPr>
            <p:cNvGrpSpPr/>
            <p:nvPr/>
          </p:nvGrpSpPr>
          <p:grpSpPr>
            <a:xfrm>
              <a:off x="397351" y="5194905"/>
              <a:ext cx="2430914" cy="489343"/>
              <a:chOff x="302737" y="1342166"/>
              <a:chExt cx="2430914" cy="48934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DA22021F-4575-23BF-0A97-385672DE9693}"/>
                  </a:ext>
                </a:extLst>
              </p:cNvPr>
              <p:cNvSpPr/>
              <p:nvPr/>
            </p:nvSpPr>
            <p:spPr>
              <a:xfrm>
                <a:off x="713350" y="1570602"/>
                <a:ext cx="2020301" cy="260907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C0685 and C0467</a:t>
                </a:r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D1EFA405-D4FB-9D6B-6B76-A2ED250DB8F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2737" y="1342166"/>
                <a:ext cx="566273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9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56DA72D2-C124-8684-D96F-5D3C330C5340}"/>
                </a:ext>
              </a:extLst>
            </p:cNvPr>
            <p:cNvGrpSpPr/>
            <p:nvPr/>
          </p:nvGrpSpPr>
          <p:grpSpPr>
            <a:xfrm>
              <a:off x="805069" y="5678627"/>
              <a:ext cx="3968689" cy="1189357"/>
              <a:chOff x="537410" y="2298943"/>
              <a:chExt cx="3968689" cy="1189357"/>
            </a:xfrm>
          </p:grpSpPr>
          <p:sp>
            <p:nvSpPr>
              <p:cNvPr id="48" name="Rectangle: Rounded Corners 47">
                <a:extLst>
                  <a:ext uri="{FF2B5EF4-FFF2-40B4-BE49-F238E27FC236}">
                    <a16:creationId xmlns:a16="http://schemas.microsoft.com/office/drawing/2014/main" id="{27480C93-2132-361F-4AA0-F2ED24E4D329}"/>
                  </a:ext>
                </a:extLst>
              </p:cNvPr>
              <p:cNvSpPr/>
              <p:nvPr/>
            </p:nvSpPr>
            <p:spPr>
              <a:xfrm>
                <a:off x="540305" y="2323177"/>
                <a:ext cx="3965794" cy="1165123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C9BB02F2-CAB1-87FE-B0BE-7D38AA9B4E13}"/>
                  </a:ext>
                </a:extLst>
              </p:cNvPr>
              <p:cNvSpPr txBox="1"/>
              <p:nvPr/>
            </p:nvSpPr>
            <p:spPr>
              <a:xfrm>
                <a:off x="537410" y="2298943"/>
                <a:ext cx="3893223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CC060C, for the D.I.s ‘LRN’ and ‘MRN’, </a:t>
                </a:r>
                <a:b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NCTS-P5: C0685 is used </a:t>
                </a:r>
                <a:b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NCTS-P6: C0467 is used.</a:t>
                </a:r>
              </a:p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wording is different …</a:t>
                </a:r>
              </a:p>
            </p:txBody>
          </p:sp>
        </p:grpSp>
      </p:grp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D3C900E-655A-1C5B-A2D0-69F4EF5099E3}"/>
              </a:ext>
            </a:extLst>
          </p:cNvPr>
          <p:cNvCxnSpPr>
            <a:cxnSpLocks/>
            <a:stCxn id="48" idx="3"/>
            <a:endCxn id="57" idx="1"/>
          </p:cNvCxnSpPr>
          <p:nvPr/>
        </p:nvCxnSpPr>
        <p:spPr>
          <a:xfrm flipV="1">
            <a:off x="5402002" y="4332911"/>
            <a:ext cx="1198693" cy="644736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F33785E-0470-D9FF-60F8-FCAAE0660805}"/>
              </a:ext>
            </a:extLst>
          </p:cNvPr>
          <p:cNvGrpSpPr/>
          <p:nvPr/>
        </p:nvGrpSpPr>
        <p:grpSpPr>
          <a:xfrm>
            <a:off x="6600695" y="3887129"/>
            <a:ext cx="5345835" cy="891563"/>
            <a:chOff x="7157087" y="1711167"/>
            <a:chExt cx="3923922" cy="1246508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FC4829BA-0986-4990-1BCB-6C1C19760855}"/>
                </a:ext>
              </a:extLst>
            </p:cNvPr>
            <p:cNvSpPr/>
            <p:nvPr/>
          </p:nvSpPr>
          <p:spPr>
            <a:xfrm>
              <a:off x="7157087" y="1711167"/>
              <a:ext cx="3923922" cy="1246508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22FE4A1-72D0-AEE7-2820-80FE53D39663}"/>
                </a:ext>
              </a:extLst>
            </p:cNvPr>
            <p:cNvSpPr txBox="1"/>
            <p:nvPr/>
          </p:nvSpPr>
          <p:spPr>
            <a:xfrm>
              <a:off x="7180901" y="1742102"/>
              <a:ext cx="3876294" cy="1055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… but the two conditions have the same logic. No risk is identified. 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(&gt;&gt; No action needed by NA still operating in P5)</a:t>
              </a:r>
            </a:p>
            <a:p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1E75D96-F351-14CA-A0CA-4CF938779B46}"/>
              </a:ext>
            </a:extLst>
          </p:cNvPr>
          <p:cNvGrpSpPr/>
          <p:nvPr/>
        </p:nvGrpSpPr>
        <p:grpSpPr>
          <a:xfrm>
            <a:off x="5631921" y="4884554"/>
            <a:ext cx="4276173" cy="1396143"/>
            <a:chOff x="581950" y="5063462"/>
            <a:chExt cx="4276173" cy="1396143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A05E5F75-6E41-220A-E0F2-591A1B77AE5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1950" y="5393316"/>
              <a:ext cx="4127512" cy="997129"/>
            </a:xfrm>
            <a:prstGeom prst="rect">
              <a:avLst/>
            </a:prstGeom>
          </p:spPr>
        </p:pic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3C6FAA3-28D7-D765-7917-A684C29704EC}"/>
                </a:ext>
              </a:extLst>
            </p:cNvPr>
            <p:cNvGrpSpPr/>
            <p:nvPr/>
          </p:nvGrpSpPr>
          <p:grpSpPr>
            <a:xfrm>
              <a:off x="608123" y="5063462"/>
              <a:ext cx="4250000" cy="1396143"/>
              <a:chOff x="872492" y="3350984"/>
              <a:chExt cx="4250000" cy="1396143"/>
            </a:xfrm>
          </p:grpSpPr>
          <p:sp>
            <p:nvSpPr>
              <p:cNvPr id="65" name="Rectangle: Rounded Corners 64">
                <a:extLst>
                  <a:ext uri="{FF2B5EF4-FFF2-40B4-BE49-F238E27FC236}">
                    <a16:creationId xmlns:a16="http://schemas.microsoft.com/office/drawing/2014/main" id="{8E477348-C79B-B5F1-6BE1-DA34485A8F86}"/>
                  </a:ext>
                </a:extLst>
              </p:cNvPr>
              <p:cNvSpPr/>
              <p:nvPr/>
            </p:nvSpPr>
            <p:spPr>
              <a:xfrm>
                <a:off x="872492" y="3637531"/>
                <a:ext cx="4250000" cy="1109596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235845AD-9A44-A867-B874-2CB548D808AD}"/>
                  </a:ext>
                </a:extLst>
              </p:cNvPr>
              <p:cNvSpPr/>
              <p:nvPr/>
            </p:nvSpPr>
            <p:spPr>
              <a:xfrm>
                <a:off x="916307" y="3350984"/>
                <a:ext cx="1954296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NCTS-P6 wording</a:t>
                </a:r>
              </a:p>
            </p:txBody>
          </p:sp>
        </p:grp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A936217-2C07-3096-6680-993AC3DACF1C}"/>
              </a:ext>
            </a:extLst>
          </p:cNvPr>
          <p:cNvGrpSpPr/>
          <p:nvPr/>
        </p:nvGrpSpPr>
        <p:grpSpPr>
          <a:xfrm>
            <a:off x="389103" y="5687444"/>
            <a:ext cx="5023783" cy="882171"/>
            <a:chOff x="5671667" y="5181733"/>
            <a:chExt cx="5023783" cy="882171"/>
          </a:xfrm>
        </p:grpSpPr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24ED81BC-4E0B-D6D4-00B8-C54B791F96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71667" y="5460792"/>
              <a:ext cx="4943307" cy="590031"/>
            </a:xfrm>
            <a:prstGeom prst="rect">
              <a:avLst/>
            </a:prstGeom>
          </p:spPr>
        </p:pic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80E8AA1-2922-5CE2-C03F-F3C6A5268F2D}"/>
                </a:ext>
              </a:extLst>
            </p:cNvPr>
            <p:cNvGrpSpPr/>
            <p:nvPr/>
          </p:nvGrpSpPr>
          <p:grpSpPr>
            <a:xfrm>
              <a:off x="5752143" y="5181733"/>
              <a:ext cx="4943307" cy="882171"/>
              <a:chOff x="911625" y="3341840"/>
              <a:chExt cx="4943307" cy="882171"/>
            </a:xfrm>
          </p:grpSpPr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2134D4EE-4B78-ACBB-C0D7-9A49EC90F060}"/>
                  </a:ext>
                </a:extLst>
              </p:cNvPr>
              <p:cNvSpPr/>
              <p:nvPr/>
            </p:nvSpPr>
            <p:spPr>
              <a:xfrm>
                <a:off x="916307" y="3341840"/>
                <a:ext cx="2013530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NCTS-P5 wording</a:t>
                </a: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082AA01D-2875-5343-030E-0931B3B83DD5}"/>
                  </a:ext>
                </a:extLst>
              </p:cNvPr>
              <p:cNvSpPr/>
              <p:nvPr/>
            </p:nvSpPr>
            <p:spPr>
              <a:xfrm>
                <a:off x="911625" y="3619245"/>
                <a:ext cx="4943307" cy="604766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6430654-DBEC-C7C3-CD91-5D12A36102CF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1A259F0-4EAB-2F88-8A2E-ED2DD49CC104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A526903-DB9C-3190-76AC-35AE71886EC7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B40B7C3-D481-12E9-0A01-F31283007F5F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9F46448C-4A79-1791-CCEF-6ECC4268A8CD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F402F87-9DF8-9CF3-C1CE-8CE92F7FD8B2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C42230AA-2494-3293-B7F9-20F65E8354B7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</p:spTree>
    <p:extLst>
      <p:ext uri="{BB962C8B-B14F-4D97-AF65-F5344CB8AC3E}">
        <p14:creationId xmlns:p14="http://schemas.microsoft.com/office/powerpoint/2010/main" val="3332698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70B178-8E5A-A542-47C8-16656B8F6D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DD5FBDD0-1B31-5EF0-DA11-4984F7F401E7}"/>
              </a:ext>
            </a:extLst>
          </p:cNvPr>
          <p:cNvSpPr/>
          <p:nvPr/>
        </p:nvSpPr>
        <p:spPr>
          <a:xfrm>
            <a:off x="946333" y="1528453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6F7C34C-4163-78F8-6068-3FD48CE7B415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77FF38-225B-F05E-C76B-991EA5FEB3C3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1940215-FCB8-C8EB-180E-681777465FD3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78266095-524E-E630-6966-E9D0221587AC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7045F2D-9401-D464-DD97-98A44894F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14</a:t>
            </a:fld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F5A3B32-E9FE-305B-9909-C1F5A2F58678}"/>
              </a:ext>
            </a:extLst>
          </p:cNvPr>
          <p:cNvGrpSpPr/>
          <p:nvPr/>
        </p:nvGrpSpPr>
        <p:grpSpPr>
          <a:xfrm>
            <a:off x="1108002" y="1426290"/>
            <a:ext cx="4912555" cy="1087208"/>
            <a:chOff x="146636" y="1258663"/>
            <a:chExt cx="4912555" cy="108720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E6E2C3F-5D54-636D-5BB6-AEE92900F9B2}"/>
                </a:ext>
              </a:extLst>
            </p:cNvPr>
            <p:cNvGrpSpPr/>
            <p:nvPr/>
          </p:nvGrpSpPr>
          <p:grpSpPr>
            <a:xfrm>
              <a:off x="617122" y="1709415"/>
              <a:ext cx="4442069" cy="636456"/>
              <a:chOff x="456559" y="2212909"/>
              <a:chExt cx="4442069" cy="636456"/>
            </a:xfrm>
          </p:grpSpPr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2ABD3AD0-D89B-F8FE-C559-8A09EFC28098}"/>
                  </a:ext>
                </a:extLst>
              </p:cNvPr>
              <p:cNvSpPr/>
              <p:nvPr/>
            </p:nvSpPr>
            <p:spPr>
              <a:xfrm>
                <a:off x="478950" y="2256720"/>
                <a:ext cx="4336479" cy="592645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BE010FE-F6BA-B7CC-08D1-0CF0CC3448B2}"/>
                  </a:ext>
                </a:extLst>
              </p:cNvPr>
              <p:cNvSpPr txBox="1"/>
              <p:nvPr/>
            </p:nvSpPr>
            <p:spPr>
              <a:xfrm>
                <a:off x="456559" y="2212909"/>
                <a:ext cx="444206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Wording of Condition C0810 (applied on ‘State of seals’ in CD018C), differs between the two phases.</a:t>
                </a: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535E0D78-6EEF-42A1-1E50-29CF0CD44F31}"/>
                </a:ext>
              </a:extLst>
            </p:cNvPr>
            <p:cNvGrpSpPr/>
            <p:nvPr/>
          </p:nvGrpSpPr>
          <p:grpSpPr>
            <a:xfrm>
              <a:off x="146636" y="1258663"/>
              <a:ext cx="1489670" cy="471110"/>
              <a:chOff x="146636" y="1258663"/>
              <a:chExt cx="1489670" cy="471110"/>
            </a:xfrm>
          </p:grpSpPr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EC049230-E36E-9D3B-BD93-AE8222D119DE}"/>
                  </a:ext>
                </a:extLst>
              </p:cNvPr>
              <p:cNvSpPr/>
              <p:nvPr/>
            </p:nvSpPr>
            <p:spPr>
              <a:xfrm>
                <a:off x="682064" y="1450667"/>
                <a:ext cx="954242" cy="279106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C0810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440DBA8-7CA2-D881-DF8D-6B0AD23690D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46636" y="1258663"/>
                <a:ext cx="609183" cy="35394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10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EC8B1DD-117E-C566-04D9-BFD2B6C0A3D7}"/>
              </a:ext>
            </a:extLst>
          </p:cNvPr>
          <p:cNvGrpSpPr/>
          <p:nvPr/>
        </p:nvGrpSpPr>
        <p:grpSpPr>
          <a:xfrm>
            <a:off x="352066" y="4214249"/>
            <a:ext cx="6028150" cy="1340107"/>
            <a:chOff x="418371" y="2842706"/>
            <a:chExt cx="6028150" cy="134010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C3BEBA0B-6B53-7D52-F3DA-006430BBB0DC}"/>
                </a:ext>
              </a:extLst>
            </p:cNvPr>
            <p:cNvGrpSpPr/>
            <p:nvPr/>
          </p:nvGrpSpPr>
          <p:grpSpPr>
            <a:xfrm>
              <a:off x="418371" y="2842706"/>
              <a:ext cx="1232595" cy="485657"/>
              <a:chOff x="500985" y="3446572"/>
              <a:chExt cx="1232595" cy="485657"/>
            </a:xfrm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EED433A3-F347-7DD4-C8BC-50C369764C68}"/>
                  </a:ext>
                </a:extLst>
              </p:cNvPr>
              <p:cNvSpPr/>
              <p:nvPr/>
            </p:nvSpPr>
            <p:spPr>
              <a:xfrm>
                <a:off x="780262" y="3685045"/>
                <a:ext cx="953318" cy="247184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4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B1968</a:t>
                </a: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A9483B71-608E-2B20-B706-87430D38576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0985" y="3446572"/>
                <a:ext cx="594267" cy="320700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11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A04E49-C690-AC44-8142-19C3B0E800D8}"/>
                </a:ext>
              </a:extLst>
            </p:cNvPr>
            <p:cNvGrpSpPr/>
            <p:nvPr/>
          </p:nvGrpSpPr>
          <p:grpSpPr>
            <a:xfrm>
              <a:off x="661963" y="3351816"/>
              <a:ext cx="5784558" cy="830997"/>
              <a:chOff x="501400" y="2317304"/>
              <a:chExt cx="5784558" cy="830997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570CC5EF-9ABB-0150-E319-B9226559EB97}"/>
                  </a:ext>
                </a:extLst>
              </p:cNvPr>
              <p:cNvSpPr/>
              <p:nvPr/>
            </p:nvSpPr>
            <p:spPr>
              <a:xfrm>
                <a:off x="540305" y="2323177"/>
                <a:ext cx="5681644" cy="771525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B3BA2CA-AF1D-AB7D-4632-F14F38DC824E}"/>
                  </a:ext>
                </a:extLst>
              </p:cNvPr>
              <p:cNvSpPr txBox="1"/>
              <p:nvPr/>
            </p:nvSpPr>
            <p:spPr>
              <a:xfrm>
                <a:off x="501400" y="2317304"/>
                <a:ext cx="578455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NCTS-P6: B1968 applied in CD018C makes two D.I.s </a:t>
                </a:r>
                <a:r>
                  <a:rPr lang="en-US" sz="16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required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only if acceptance was </a:t>
                </a:r>
                <a:r>
                  <a:rPr lang="en-US" sz="1600" u="sng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before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21.01.2025 (</a:t>
                </a:r>
                <a:r>
                  <a:rPr lang="en-US" sz="1600" dirty="0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TPendDate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P4/P5) </a:t>
                </a:r>
                <a:b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</a:b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NCTS-P5: those D.I.s are </a:t>
                </a:r>
                <a:r>
                  <a:rPr lang="en-US" sz="1600" b="1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always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1600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required (correctly)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</p:txBody>
          </p:sp>
        </p:grp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8991A99-7BD8-D17A-957E-EDC06CEE7762}"/>
              </a:ext>
            </a:extLst>
          </p:cNvPr>
          <p:cNvCxnSpPr>
            <a:cxnSpLocks/>
          </p:cNvCxnSpPr>
          <p:nvPr/>
        </p:nvCxnSpPr>
        <p:spPr>
          <a:xfrm>
            <a:off x="6522339" y="1295253"/>
            <a:ext cx="0" cy="5007297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5CB5B75-BCA1-6AC8-3375-2DA721556E9E}"/>
              </a:ext>
            </a:extLst>
          </p:cNvPr>
          <p:cNvGrpSpPr/>
          <p:nvPr/>
        </p:nvGrpSpPr>
        <p:grpSpPr>
          <a:xfrm>
            <a:off x="6643977" y="1627954"/>
            <a:ext cx="5391878" cy="1136839"/>
            <a:chOff x="6796517" y="2141012"/>
            <a:chExt cx="5146939" cy="883763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37ADE475-6838-CCF4-C960-E042354DECB5}"/>
                </a:ext>
              </a:extLst>
            </p:cNvPr>
            <p:cNvSpPr/>
            <p:nvPr/>
          </p:nvSpPr>
          <p:spPr>
            <a:xfrm>
              <a:off x="6812071" y="2141012"/>
              <a:ext cx="5131385" cy="877345"/>
            </a:xfrm>
            <a:prstGeom prst="roundRect">
              <a:avLst>
                <a:gd name="adj" fmla="val 5831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7BB3C9E-B0BE-D2FD-C1DB-C17667D53B66}"/>
                </a:ext>
              </a:extLst>
            </p:cNvPr>
            <p:cNvSpPr txBox="1"/>
            <p:nvPr/>
          </p:nvSpPr>
          <p:spPr>
            <a:xfrm>
              <a:off x="6796517" y="2187360"/>
              <a:ext cx="5113195" cy="8374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&gt;&gt; 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action needed by all NAs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 even if still operating in P5: CD181C to be taken into account for production of CD018C/</a:t>
              </a:r>
              <a:endPara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TPendDateP5P6 (in CS/RD2) defines that B1970 (suspending C0810) remains applicable until 1.9.25 (only).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8AE3697-F2F6-33EB-3EBD-0CB7B216825C}"/>
              </a:ext>
            </a:extLst>
          </p:cNvPr>
          <p:cNvGrpSpPr/>
          <p:nvPr/>
        </p:nvGrpSpPr>
        <p:grpSpPr>
          <a:xfrm>
            <a:off x="6780610" y="2746967"/>
            <a:ext cx="5040790" cy="1352196"/>
            <a:chOff x="512864" y="2784372"/>
            <a:chExt cx="5040790" cy="1352196"/>
          </a:xfrm>
        </p:grpSpPr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27F2E275-C28D-5899-A219-8E99057E8C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090" y="3059110"/>
              <a:ext cx="5023564" cy="107745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0B5B6955-494B-4280-D310-03BE13FEE89B}"/>
                </a:ext>
              </a:extLst>
            </p:cNvPr>
            <p:cNvGrpSpPr/>
            <p:nvPr/>
          </p:nvGrpSpPr>
          <p:grpSpPr>
            <a:xfrm>
              <a:off x="512864" y="2784372"/>
              <a:ext cx="5023564" cy="1347237"/>
              <a:chOff x="894172" y="3424626"/>
              <a:chExt cx="5023564" cy="1347237"/>
            </a:xfrm>
          </p:grpSpPr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5EBC5D81-A623-F859-F27B-75567C17871F}"/>
                  </a:ext>
                </a:extLst>
              </p:cNvPr>
              <p:cNvSpPr/>
              <p:nvPr/>
            </p:nvSpPr>
            <p:spPr>
              <a:xfrm>
                <a:off x="1026822" y="3424626"/>
                <a:ext cx="2357474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NCTS-P6 wording</a:t>
                </a:r>
              </a:p>
            </p:txBody>
          </p:sp>
          <p:sp>
            <p:nvSpPr>
              <p:cNvPr id="44" name="Rectangle: Rounded Corners 43">
                <a:extLst>
                  <a:ext uri="{FF2B5EF4-FFF2-40B4-BE49-F238E27FC236}">
                    <a16:creationId xmlns:a16="http://schemas.microsoft.com/office/drawing/2014/main" id="{5150D4A7-3E94-E941-EA2A-86EF541FC096}"/>
                  </a:ext>
                </a:extLst>
              </p:cNvPr>
              <p:cNvSpPr/>
              <p:nvPr/>
            </p:nvSpPr>
            <p:spPr>
              <a:xfrm>
                <a:off x="894172" y="3717192"/>
                <a:ext cx="5023564" cy="1054671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C498B6B-C703-B202-2438-ED4B976A4EA5}"/>
              </a:ext>
            </a:extLst>
          </p:cNvPr>
          <p:cNvGrpSpPr/>
          <p:nvPr/>
        </p:nvGrpSpPr>
        <p:grpSpPr>
          <a:xfrm>
            <a:off x="892876" y="2724726"/>
            <a:ext cx="4777798" cy="1114272"/>
            <a:chOff x="6316207" y="2953047"/>
            <a:chExt cx="4777798" cy="1114272"/>
          </a:xfrm>
        </p:grpSpPr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21E7B032-3CD7-0752-AB33-754EA8B21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24069" y="3235732"/>
              <a:ext cx="4763294" cy="81035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B968E23C-CE13-0F7F-E8DF-BD0F356A1DF6}"/>
                </a:ext>
              </a:extLst>
            </p:cNvPr>
            <p:cNvGrpSpPr/>
            <p:nvPr/>
          </p:nvGrpSpPr>
          <p:grpSpPr>
            <a:xfrm>
              <a:off x="6316207" y="2953047"/>
              <a:ext cx="4777798" cy="1114272"/>
              <a:chOff x="906813" y="3411718"/>
              <a:chExt cx="4777798" cy="1114272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22DE5A59-F879-09DF-1486-FF52E77721E1}"/>
                  </a:ext>
                </a:extLst>
              </p:cNvPr>
              <p:cNvSpPr/>
              <p:nvPr/>
            </p:nvSpPr>
            <p:spPr>
              <a:xfrm>
                <a:off x="906813" y="3694403"/>
                <a:ext cx="4777798" cy="831587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DF71B09C-AE6F-7CD8-1695-F84B120DF08C}"/>
                  </a:ext>
                </a:extLst>
              </p:cNvPr>
              <p:cNvSpPr/>
              <p:nvPr/>
            </p:nvSpPr>
            <p:spPr>
              <a:xfrm>
                <a:off x="1093376" y="3411718"/>
                <a:ext cx="2357474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NCTS-P5 wording</a:t>
                </a:r>
              </a:p>
            </p:txBody>
          </p:sp>
        </p:grp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03DB367-DEE5-C553-44A4-DD54B842F8D1}"/>
              </a:ext>
            </a:extLst>
          </p:cNvPr>
          <p:cNvGrpSpPr/>
          <p:nvPr/>
        </p:nvGrpSpPr>
        <p:grpSpPr>
          <a:xfrm>
            <a:off x="6797836" y="4590880"/>
            <a:ext cx="5264231" cy="1159091"/>
            <a:chOff x="6802947" y="3879937"/>
            <a:chExt cx="3462359" cy="1323439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E2D3C380-4AEE-8AB6-6CE1-F766E9E6CC3D}"/>
                </a:ext>
              </a:extLst>
            </p:cNvPr>
            <p:cNvSpPr/>
            <p:nvPr/>
          </p:nvSpPr>
          <p:spPr>
            <a:xfrm>
              <a:off x="6802947" y="3924398"/>
              <a:ext cx="3462359" cy="127897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C900F0F-DE6D-69BD-9ABA-1883C7837BFB}"/>
                </a:ext>
              </a:extLst>
            </p:cNvPr>
            <p:cNvSpPr txBox="1"/>
            <p:nvPr/>
          </p:nvSpPr>
          <p:spPr>
            <a:xfrm>
              <a:off x="6802947" y="3879937"/>
              <a:ext cx="342561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CD018C with only ‘Sequence number’ included in D.G. ‘COUNTRY OF ROUTING OF CONSIGNMENT’ without any ‘Country’ is useless. </a:t>
              </a:r>
              <a:r>
                <a:rPr lang="en-US" sz="1600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B1968 will be re-evaluated for NCTS-P6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  <a:b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 b="1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(&gt;&gt; no action recommended for NA still operating in P5)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  <a:endParaRPr lang="en-US" sz="16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B60B2F3-86E4-6703-8140-AB542ACA93D4}"/>
              </a:ext>
            </a:extLst>
          </p:cNvPr>
          <p:cNvCxnSpPr>
            <a:cxnSpLocks/>
          </p:cNvCxnSpPr>
          <p:nvPr/>
        </p:nvCxnSpPr>
        <p:spPr>
          <a:xfrm>
            <a:off x="6324069" y="5128568"/>
            <a:ext cx="477271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8F017CB-2622-D6B5-24DD-AFFDDF375AF1}"/>
              </a:ext>
            </a:extLst>
          </p:cNvPr>
          <p:cNvCxnSpPr>
            <a:cxnSpLocks/>
          </p:cNvCxnSpPr>
          <p:nvPr/>
        </p:nvCxnSpPr>
        <p:spPr>
          <a:xfrm flipV="1">
            <a:off x="5911323" y="2210451"/>
            <a:ext cx="763780" cy="19548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7C14CD56-DB2B-D8FF-C96E-71C660AF0BB3}"/>
              </a:ext>
            </a:extLst>
          </p:cNvPr>
          <p:cNvGrpSpPr/>
          <p:nvPr/>
        </p:nvGrpSpPr>
        <p:grpSpPr>
          <a:xfrm>
            <a:off x="688744" y="5585998"/>
            <a:ext cx="5729388" cy="786236"/>
            <a:chOff x="688744" y="5585997"/>
            <a:chExt cx="6112596" cy="937561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9341D298-FB33-DC5E-CD58-F58FB4862B3A}"/>
                </a:ext>
              </a:extLst>
            </p:cNvPr>
            <p:cNvSpPr/>
            <p:nvPr/>
          </p:nvSpPr>
          <p:spPr>
            <a:xfrm>
              <a:off x="688744" y="5585997"/>
              <a:ext cx="6112596" cy="937561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683D9D7-A831-3489-5A9F-75CCC54F6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8233" y="5603749"/>
              <a:ext cx="5988233" cy="881363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5C846D1-6973-FECB-9229-DFF0381EA0A2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921D22D-AD77-7EBC-4423-1B757318EC59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AF462CC-E8D7-47B4-FBE1-5523EFC63AF5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7676B3-5F6A-7E41-EB62-E4B506269F3E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CB2C0400-F9D0-99B2-9142-F5A7FE892750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0437435-A00C-767F-4940-F542B6B7F72A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C9249A60-723B-B784-AAF7-7E69A6920988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</p:spTree>
    <p:extLst>
      <p:ext uri="{BB962C8B-B14F-4D97-AF65-F5344CB8AC3E}">
        <p14:creationId xmlns:p14="http://schemas.microsoft.com/office/powerpoint/2010/main" val="1415269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E3856-BDAA-4822-675B-C0A2664C42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77A30A1E-3E13-0F23-8D08-F9F3E0141273}"/>
              </a:ext>
            </a:extLst>
          </p:cNvPr>
          <p:cNvSpPr/>
          <p:nvPr/>
        </p:nvSpPr>
        <p:spPr>
          <a:xfrm>
            <a:off x="946333" y="1528453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BA95AF2-CF5C-35BC-7F1E-3450C612B6D4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3D16FD-86CB-3E59-3F1D-8585680AAFFE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7E08685F-263C-66DD-35CD-6AFD378EC418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9FBFC1B-3F0D-514B-6D41-820CFCA7D8EC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AB22957D-74AD-1BF8-046E-5EE729925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15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DE828D-AA8E-ECF1-504F-B4EE8D0F612B}"/>
              </a:ext>
            </a:extLst>
          </p:cNvPr>
          <p:cNvCxnSpPr>
            <a:cxnSpLocks/>
          </p:cNvCxnSpPr>
          <p:nvPr/>
        </p:nvCxnSpPr>
        <p:spPr>
          <a:xfrm>
            <a:off x="5901023" y="1652271"/>
            <a:ext cx="0" cy="46472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497C348-5CEC-9908-23A8-DCB3FC723810}"/>
              </a:ext>
            </a:extLst>
          </p:cNvPr>
          <p:cNvGrpSpPr/>
          <p:nvPr/>
        </p:nvGrpSpPr>
        <p:grpSpPr>
          <a:xfrm>
            <a:off x="2471765" y="1530006"/>
            <a:ext cx="3399080" cy="1106173"/>
            <a:chOff x="397351" y="5194905"/>
            <a:chExt cx="3399080" cy="110617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800264D-CDF0-B50D-7476-61912313D7BD}"/>
                </a:ext>
              </a:extLst>
            </p:cNvPr>
            <p:cNvGrpSpPr/>
            <p:nvPr/>
          </p:nvGrpSpPr>
          <p:grpSpPr>
            <a:xfrm>
              <a:off x="397351" y="5194905"/>
              <a:ext cx="1357361" cy="496389"/>
              <a:chOff x="302737" y="1342166"/>
              <a:chExt cx="1357361" cy="496389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60A5D2D-7E39-726B-801A-1D26B26113BB}"/>
                  </a:ext>
                </a:extLst>
              </p:cNvPr>
              <p:cNvSpPr/>
              <p:nvPr/>
            </p:nvSpPr>
            <p:spPr>
              <a:xfrm>
                <a:off x="705856" y="1570602"/>
                <a:ext cx="954242" cy="267953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C0820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AC1109C-AB93-177C-FE12-0B952F5257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02737" y="1342166"/>
                <a:ext cx="566273" cy="338538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12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589358C-2471-C1FE-75C0-74A0C55F06E2}"/>
                </a:ext>
              </a:extLst>
            </p:cNvPr>
            <p:cNvGrpSpPr/>
            <p:nvPr/>
          </p:nvGrpSpPr>
          <p:grpSpPr>
            <a:xfrm>
              <a:off x="776224" y="5702862"/>
              <a:ext cx="3020207" cy="598216"/>
              <a:chOff x="508565" y="2323178"/>
              <a:chExt cx="3020207" cy="598216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794E62BC-C14B-49D4-1A50-33013A412829}"/>
                  </a:ext>
                </a:extLst>
              </p:cNvPr>
              <p:cNvSpPr/>
              <p:nvPr/>
            </p:nvSpPr>
            <p:spPr>
              <a:xfrm>
                <a:off x="540305" y="2323178"/>
                <a:ext cx="2857664" cy="598216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01B3D9D-0658-99AD-F9D1-BA7588FC7591}"/>
                  </a:ext>
                </a:extLst>
              </p:cNvPr>
              <p:cNvSpPr txBox="1"/>
              <p:nvPr/>
            </p:nvSpPr>
            <p:spPr>
              <a:xfrm>
                <a:off x="508565" y="2336618"/>
                <a:ext cx="302020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Wording of Condition C0820, differs between the two phases.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48D8871-5CD1-E0DD-3114-70B8B3162D46}"/>
              </a:ext>
            </a:extLst>
          </p:cNvPr>
          <p:cNvGrpSpPr/>
          <p:nvPr/>
        </p:nvGrpSpPr>
        <p:grpSpPr>
          <a:xfrm>
            <a:off x="7005299" y="1758442"/>
            <a:ext cx="5084473" cy="1190047"/>
            <a:chOff x="7157087" y="1711167"/>
            <a:chExt cx="3923922" cy="105104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A3087FEC-F65A-FDDC-056B-51728A66E65D}"/>
                </a:ext>
              </a:extLst>
            </p:cNvPr>
            <p:cNvSpPr/>
            <p:nvPr/>
          </p:nvSpPr>
          <p:spPr>
            <a:xfrm>
              <a:off x="7157087" y="1711167"/>
              <a:ext cx="3923922" cy="1051041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BAD9C95-FF68-DFB3-0165-576FC86B8425}"/>
                </a:ext>
              </a:extLst>
            </p:cNvPr>
            <p:cNvSpPr txBox="1"/>
            <p:nvPr/>
          </p:nvSpPr>
          <p:spPr>
            <a:xfrm>
              <a:off x="7157087" y="1732051"/>
              <a:ext cx="3876294" cy="951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&gt;&gt; </a:t>
              </a:r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action needed by all NAs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, even if still operating in P5: Correction is expected before 1.9.2025</a:t>
              </a:r>
              <a:endParaRPr lang="en-US" sz="15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sz="1600" i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TPendDateP5P6 (in CS/RD2) defines that B1969 (suspending C0820) remains applicable until 1.9.25 (only).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DDF3F03-B2DB-2892-EA5C-409263A6CCC7}"/>
              </a:ext>
            </a:extLst>
          </p:cNvPr>
          <p:cNvGrpSpPr/>
          <p:nvPr/>
        </p:nvGrpSpPr>
        <p:grpSpPr>
          <a:xfrm>
            <a:off x="6648058" y="2904421"/>
            <a:ext cx="4767860" cy="1126868"/>
            <a:chOff x="633581" y="2893462"/>
            <a:chExt cx="4767860" cy="1126868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DE505BB2-FFB0-3ADD-3416-DCBA4BE544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581" y="3173111"/>
              <a:ext cx="4694682" cy="840320"/>
            </a:xfrm>
            <a:prstGeom prst="rect">
              <a:avLst/>
            </a:prstGeom>
          </p:spPr>
        </p:pic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FFC712C-1FC6-BDAB-728E-A7D7D9F4CDEE}"/>
                </a:ext>
              </a:extLst>
            </p:cNvPr>
            <p:cNvGrpSpPr/>
            <p:nvPr/>
          </p:nvGrpSpPr>
          <p:grpSpPr>
            <a:xfrm>
              <a:off x="643355" y="2893462"/>
              <a:ext cx="4758086" cy="1126868"/>
              <a:chOff x="872492" y="3350984"/>
              <a:chExt cx="4758086" cy="1126868"/>
            </a:xfrm>
          </p:grpSpPr>
          <p:sp>
            <p:nvSpPr>
              <p:cNvPr id="35" name="Rectangle: Rounded Corners 34">
                <a:extLst>
                  <a:ext uri="{FF2B5EF4-FFF2-40B4-BE49-F238E27FC236}">
                    <a16:creationId xmlns:a16="http://schemas.microsoft.com/office/drawing/2014/main" id="{5002D3D1-FFD6-FEA2-91BA-489EE42C8D20}"/>
                  </a:ext>
                </a:extLst>
              </p:cNvPr>
              <p:cNvSpPr/>
              <p:nvPr/>
            </p:nvSpPr>
            <p:spPr>
              <a:xfrm>
                <a:off x="872492" y="3637531"/>
                <a:ext cx="4758086" cy="840321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EC056C85-F5C8-BBAF-0ECB-A4EB5930D8B3}"/>
                  </a:ext>
                </a:extLst>
              </p:cNvPr>
              <p:cNvSpPr/>
              <p:nvPr/>
            </p:nvSpPr>
            <p:spPr>
              <a:xfrm>
                <a:off x="916307" y="3350984"/>
                <a:ext cx="1954296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NCTS-P6 wording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C762C76-2346-D2BF-7091-7D38D8E14BEF}"/>
              </a:ext>
            </a:extLst>
          </p:cNvPr>
          <p:cNvGrpSpPr/>
          <p:nvPr/>
        </p:nvGrpSpPr>
        <p:grpSpPr>
          <a:xfrm>
            <a:off x="1041873" y="2596787"/>
            <a:ext cx="4165092" cy="1064089"/>
            <a:chOff x="5767573" y="3402393"/>
            <a:chExt cx="4165092" cy="1064089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FF50343D-5635-EF27-7ACA-33099CDDE8E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7573" y="3669051"/>
              <a:ext cx="4165092" cy="7974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BC6D0E1A-B871-0847-B73A-F6C26D69EE72}"/>
                </a:ext>
              </a:extLst>
            </p:cNvPr>
            <p:cNvGrpSpPr/>
            <p:nvPr/>
          </p:nvGrpSpPr>
          <p:grpSpPr>
            <a:xfrm>
              <a:off x="5768926" y="3402393"/>
              <a:ext cx="4163739" cy="1045801"/>
              <a:chOff x="872492" y="3341840"/>
              <a:chExt cx="4163739" cy="1045801"/>
            </a:xfrm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5689DC16-A8D5-D308-A300-B3F9DCA997E6}"/>
                  </a:ext>
                </a:extLst>
              </p:cNvPr>
              <p:cNvSpPr/>
              <p:nvPr/>
            </p:nvSpPr>
            <p:spPr>
              <a:xfrm>
                <a:off x="916307" y="3341840"/>
                <a:ext cx="2013530" cy="266658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NCTS-P5 wording</a:t>
                </a:r>
              </a:p>
            </p:txBody>
          </p:sp>
          <p:sp>
            <p:nvSpPr>
              <p:cNvPr id="38" name="Rectangle: Rounded Corners 37">
                <a:extLst>
                  <a:ext uri="{FF2B5EF4-FFF2-40B4-BE49-F238E27FC236}">
                    <a16:creationId xmlns:a16="http://schemas.microsoft.com/office/drawing/2014/main" id="{03C65131-9975-E868-AB5E-4EF2F231A635}"/>
                  </a:ext>
                </a:extLst>
              </p:cNvPr>
              <p:cNvSpPr/>
              <p:nvPr/>
            </p:nvSpPr>
            <p:spPr>
              <a:xfrm>
                <a:off x="872492" y="3619244"/>
                <a:ext cx="4163739" cy="768397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90D1B41C-17A2-3AB9-1987-0BBF39A1E75D}"/>
              </a:ext>
            </a:extLst>
          </p:cNvPr>
          <p:cNvCxnSpPr>
            <a:cxnSpLocks/>
          </p:cNvCxnSpPr>
          <p:nvPr/>
        </p:nvCxnSpPr>
        <p:spPr>
          <a:xfrm flipV="1">
            <a:off x="5770972" y="2324838"/>
            <a:ext cx="1234328" cy="10359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1EBA325-D797-849F-58A8-E8169EF6C080}"/>
              </a:ext>
            </a:extLst>
          </p:cNvPr>
          <p:cNvGrpSpPr/>
          <p:nvPr/>
        </p:nvGrpSpPr>
        <p:grpSpPr>
          <a:xfrm>
            <a:off x="1388750" y="4485704"/>
            <a:ext cx="3538148" cy="1414479"/>
            <a:chOff x="2869448" y="4461839"/>
            <a:chExt cx="3301031" cy="1414479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D0B1154A-FE15-82C8-1E01-D5046CB6E0FD}"/>
                </a:ext>
              </a:extLst>
            </p:cNvPr>
            <p:cNvGrpSpPr/>
            <p:nvPr/>
          </p:nvGrpSpPr>
          <p:grpSpPr>
            <a:xfrm>
              <a:off x="3253498" y="5006261"/>
              <a:ext cx="2916981" cy="870057"/>
              <a:chOff x="693742" y="1951187"/>
              <a:chExt cx="4316215" cy="870057"/>
            </a:xfrm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A0506EA5-1524-7DEC-68E1-3DE6FAF29F78}"/>
                  </a:ext>
                </a:extLst>
              </p:cNvPr>
              <p:cNvSpPr/>
              <p:nvPr/>
            </p:nvSpPr>
            <p:spPr>
              <a:xfrm>
                <a:off x="698508" y="1951187"/>
                <a:ext cx="4311449" cy="782673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7FC9602-FB55-476F-EC64-41F42BEF0972}"/>
                  </a:ext>
                </a:extLst>
              </p:cNvPr>
              <p:cNvSpPr txBox="1"/>
              <p:nvPr/>
            </p:nvSpPr>
            <p:spPr>
              <a:xfrm>
                <a:off x="693742" y="1990247"/>
                <a:ext cx="4238245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CD</a:t>
                </a:r>
                <a:r>
                  <a:rPr lang="el-GR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119</a:t>
                </a:r>
                <a:r>
                  <a:rPr lang="en-US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 does not exist in NCTS-P5, it is a new message in NCTS-P6.</a:t>
                </a:r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7E6F784-8B93-136A-32D0-D0D97554CE80}"/>
                </a:ext>
              </a:extLst>
            </p:cNvPr>
            <p:cNvSpPr/>
            <p:nvPr/>
          </p:nvSpPr>
          <p:spPr>
            <a:xfrm>
              <a:off x="3288317" y="4756596"/>
              <a:ext cx="1046261" cy="249665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CD119D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3E23CBB2-8080-E46F-AC36-13127C2A34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69448" y="4461839"/>
              <a:ext cx="599303" cy="338538"/>
            </a:xfrm>
            <a:prstGeom prst="ellipse">
              <a:avLst/>
            </a:prstGeom>
            <a:solidFill>
              <a:schemeClr val="tx2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accent5"/>
                  </a:solidFill>
                </a:rPr>
                <a:t>13</a:t>
              </a:r>
            </a:p>
          </p:txBody>
        </p:sp>
      </p:grp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2BCEBA37-1E65-1330-AC3E-375434652DFD}"/>
              </a:ext>
            </a:extLst>
          </p:cNvPr>
          <p:cNvCxnSpPr>
            <a:cxnSpLocks/>
            <a:stCxn id="74" idx="3"/>
            <a:endCxn id="77" idx="1"/>
          </p:cNvCxnSpPr>
          <p:nvPr/>
        </p:nvCxnSpPr>
        <p:spPr>
          <a:xfrm flipV="1">
            <a:off x="4926898" y="5391417"/>
            <a:ext cx="1364080" cy="30046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2E8AC1B0-713B-12D1-3C70-6B3C5DE7BC5A}"/>
              </a:ext>
            </a:extLst>
          </p:cNvPr>
          <p:cNvGrpSpPr/>
          <p:nvPr/>
        </p:nvGrpSpPr>
        <p:grpSpPr>
          <a:xfrm>
            <a:off x="6290977" y="4819865"/>
            <a:ext cx="5736895" cy="1323439"/>
            <a:chOff x="4862071" y="4492055"/>
            <a:chExt cx="5406984" cy="2132191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061359BB-7AAC-5A60-899D-B942FDCF325D}"/>
                </a:ext>
              </a:extLst>
            </p:cNvPr>
            <p:cNvSpPr/>
            <p:nvPr/>
          </p:nvSpPr>
          <p:spPr>
            <a:xfrm>
              <a:off x="4862072" y="4501486"/>
              <a:ext cx="5406983" cy="1822791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51257DC1-5E2E-28FA-B20A-A8E675F4BA40}"/>
                </a:ext>
              </a:extLst>
            </p:cNvPr>
            <p:cNvSpPr txBox="1"/>
            <p:nvPr/>
          </p:nvSpPr>
          <p:spPr>
            <a:xfrm>
              <a:off x="4862071" y="4492055"/>
              <a:ext cx="5285487" cy="2132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NAs still in NCTS-P5 receiving CD</a:t>
              </a:r>
              <a:r>
                <a:rPr lang="el-GR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119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D, must </a:t>
              </a:r>
              <a:r>
                <a:rPr lang="en-US" sz="16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at minimum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accept it even if not processing it fully (i.e. CoA and </a:t>
              </a:r>
              <a:r>
                <a:rPr lang="en-US" sz="16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CoD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to be sent).</a:t>
              </a:r>
            </a:p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NAs operating in P6 have limited impact: status not synchronized.</a:t>
              </a:r>
            </a:p>
            <a:p>
              <a:r>
                <a:rPr lang="en-US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&gt;&gt; Limited action needed by NA still operating in P5 (testing)</a:t>
              </a:r>
              <a:endPara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ACEE467-A726-291B-5910-C499437C4DE2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F24207E-8977-CC48-931D-90323F2B96BF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1B08958D-1D56-1E71-276F-0E1FDCDEAD21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4EDC3BB-09A8-16B5-8A06-59F75C243F8A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27188CD-C331-FD46-24F2-05751CF1A87B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588560FC-0E53-BDC1-17D8-B82216BA2313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D675EF7-12CD-8994-B61C-502D648BCE79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591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230255-AF29-1FA8-471F-8D8AD550A8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F005BCFA-56CC-0F30-2613-7329055648A4}"/>
              </a:ext>
            </a:extLst>
          </p:cNvPr>
          <p:cNvSpPr/>
          <p:nvPr/>
        </p:nvSpPr>
        <p:spPr>
          <a:xfrm>
            <a:off x="946333" y="1528453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A0F022C-2BE8-4D3C-C8E0-4F558C29896B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9B69EB-DA4E-B4AC-509F-3BBCAA9EC941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3BA5FBB1-5E55-8466-5C6A-450DE53DEF68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F54A16C-24CD-6369-225C-F5495DAC4FD7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C21BBF66-2E3A-A582-5D90-1D1BFF4F4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16</a:t>
            </a:fld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C281608-FC77-8825-9F35-DD82654302B2}"/>
              </a:ext>
            </a:extLst>
          </p:cNvPr>
          <p:cNvCxnSpPr>
            <a:cxnSpLocks/>
          </p:cNvCxnSpPr>
          <p:nvPr/>
        </p:nvCxnSpPr>
        <p:spPr>
          <a:xfrm>
            <a:off x="6414506" y="1293203"/>
            <a:ext cx="0" cy="4647204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FBE95F6-AACD-5A87-7DD0-1BAA8BCD7E14}"/>
              </a:ext>
            </a:extLst>
          </p:cNvPr>
          <p:cNvGrpSpPr/>
          <p:nvPr/>
        </p:nvGrpSpPr>
        <p:grpSpPr>
          <a:xfrm>
            <a:off x="426484" y="1005135"/>
            <a:ext cx="5589510" cy="2778348"/>
            <a:chOff x="669901" y="4962968"/>
            <a:chExt cx="5589510" cy="20783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92AB86E-51DD-3558-10CF-7AA184BFF89F}"/>
                </a:ext>
              </a:extLst>
            </p:cNvPr>
            <p:cNvGrpSpPr/>
            <p:nvPr/>
          </p:nvGrpSpPr>
          <p:grpSpPr>
            <a:xfrm>
              <a:off x="669901" y="4962968"/>
              <a:ext cx="4728046" cy="545641"/>
              <a:chOff x="575287" y="1110229"/>
              <a:chExt cx="4728046" cy="545641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8D8C9F0-C198-A157-18F7-A2635DCF9029}"/>
                  </a:ext>
                </a:extLst>
              </p:cNvPr>
              <p:cNvSpPr/>
              <p:nvPr/>
            </p:nvSpPr>
            <p:spPr>
              <a:xfrm>
                <a:off x="855486" y="1394963"/>
                <a:ext cx="4447847" cy="260907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External Domain – Structure discrepancy 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D61A16E-1D01-C2D2-6066-B1591F33C32B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75287" y="1110229"/>
                <a:ext cx="568592" cy="348597"/>
              </a:xfrm>
              <a:prstGeom prst="ellipse">
                <a:avLst/>
              </a:prstGeom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b="1" dirty="0">
                    <a:solidFill>
                      <a:schemeClr val="accent5"/>
                    </a:solidFill>
                  </a:rPr>
                  <a:t>14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B7FEDA7-9705-92CD-66C1-25F750036E3A}"/>
                </a:ext>
              </a:extLst>
            </p:cNvPr>
            <p:cNvGrpSpPr/>
            <p:nvPr/>
          </p:nvGrpSpPr>
          <p:grpSpPr>
            <a:xfrm>
              <a:off x="889658" y="5498760"/>
              <a:ext cx="5369753" cy="1542568"/>
              <a:chOff x="621999" y="2119076"/>
              <a:chExt cx="5369753" cy="1542568"/>
            </a:xfrm>
          </p:grpSpPr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FAFA14E6-83C1-E216-0E40-EAD8B2954695}"/>
                  </a:ext>
                </a:extLst>
              </p:cNvPr>
              <p:cNvSpPr/>
              <p:nvPr/>
            </p:nvSpPr>
            <p:spPr>
              <a:xfrm>
                <a:off x="621999" y="2135450"/>
                <a:ext cx="5327394" cy="1517458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C6F1FC-9CC0-6909-52BF-48BC15774F8F}"/>
                  </a:ext>
                </a:extLst>
              </p:cNvPr>
              <p:cNvSpPr txBox="1"/>
              <p:nvPr/>
            </p:nvSpPr>
            <p:spPr>
              <a:xfrm>
                <a:off x="664358" y="2119076"/>
                <a:ext cx="5327394" cy="1542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D.I. ‘</a:t>
                </a:r>
                <a:r>
                  <a:rPr lang="en-US" sz="1600" b="1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Incident flag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’ was kept in NCTS-P5 due to the alignment with NCTS-P4 in ‘Transit Operation’ of </a:t>
                </a:r>
                <a:r>
                  <a:rPr lang="en-US" sz="16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CC007C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but not in NCTS-P6. A Trader operating in NCTS-P6 will receive a rejection from an NTA operating in NCTS-P5.</a:t>
                </a:r>
              </a:p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 D.I. ‘</a:t>
                </a:r>
                <a:r>
                  <a:rPr lang="en-US" sz="1600" b="1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Reference Number UCR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’ is present in all 3 levels (MC, HC, HCI) of </a:t>
                </a:r>
                <a:r>
                  <a:rPr lang="en-US" sz="16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CC043C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and </a:t>
                </a:r>
                <a:r>
                  <a:rPr lang="en-US" sz="16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CC044C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in NCTS-P6, along with D.G. ‘</a:t>
                </a:r>
                <a:r>
                  <a:rPr lang="en-US" sz="1600" b="1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Country of Routing of Consignment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’ and its children D.Is. However, these Data Elements are missing from NCTS-P5.</a:t>
                </a:r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CCC43CB-F8F2-5C2E-721A-1BC112B6319B}"/>
              </a:ext>
            </a:extLst>
          </p:cNvPr>
          <p:cNvGrpSpPr/>
          <p:nvPr/>
        </p:nvGrpSpPr>
        <p:grpSpPr>
          <a:xfrm>
            <a:off x="6934643" y="1774971"/>
            <a:ext cx="5011889" cy="2040380"/>
            <a:chOff x="7106471" y="472101"/>
            <a:chExt cx="5011889" cy="2833615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809809E0-54C2-9ABF-6050-CF8F32F0DB92}"/>
                </a:ext>
              </a:extLst>
            </p:cNvPr>
            <p:cNvSpPr/>
            <p:nvPr/>
          </p:nvSpPr>
          <p:spPr>
            <a:xfrm>
              <a:off x="7106471" y="481043"/>
              <a:ext cx="5011889" cy="2824673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4F5D986-896D-80EA-7522-67C9EFA344AB}"/>
                </a:ext>
              </a:extLst>
            </p:cNvPr>
            <p:cNvSpPr txBox="1"/>
            <p:nvPr/>
          </p:nvSpPr>
          <p:spPr>
            <a:xfrm>
              <a:off x="7109692" y="472101"/>
              <a:ext cx="4962125" cy="26628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600"/>
              </a:lvl1pPr>
            </a:lstStyle>
            <a:p>
              <a:pPr>
                <a:lnSpc>
                  <a:spcPct val="107000"/>
                </a:lnSpc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This is a </a:t>
              </a:r>
              <a:r>
                <a:rPr lang="en-US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point of attention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 Concerning the differences in </a:t>
              </a:r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External Domain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messages, the traders must follow the NA’s migration strategy from NCTS-P5 to NCTS-P6. </a:t>
              </a:r>
              <a:b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Two main options for the NAs :</a:t>
              </a:r>
            </a:p>
            <a:p>
              <a:pPr marL="342900" indent="-342900">
                <a:lnSpc>
                  <a:spcPct val="107000"/>
                </a:lnSpc>
                <a:buAutoNum type="arabicPeriod"/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transition window for traders;</a:t>
              </a:r>
            </a:p>
            <a:p>
              <a:pPr marL="342900" indent="-342900">
                <a:lnSpc>
                  <a:spcPct val="107000"/>
                </a:lnSpc>
                <a:buAutoNum type="arabicPeriod"/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big-bang approach (all traders on same day).</a:t>
              </a:r>
            </a:p>
            <a:p>
              <a:pPr lvl="0">
                <a:lnSpc>
                  <a:spcPct val="107000"/>
                </a:lnSpc>
              </a:pPr>
              <a:r>
                <a:rPr lang="en-US" b="1" dirty="0"/>
                <a:t>This is only for the External Domain messages</a:t>
              </a:r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B2024DF-D9F5-9B4D-4F4F-35C0EC740279}"/>
              </a:ext>
            </a:extLst>
          </p:cNvPr>
          <p:cNvCxnSpPr>
            <a:cxnSpLocks/>
          </p:cNvCxnSpPr>
          <p:nvPr/>
        </p:nvCxnSpPr>
        <p:spPr>
          <a:xfrm>
            <a:off x="5965735" y="2565837"/>
            <a:ext cx="1002341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76AE833-EDE5-3909-63DF-2C401C9D4BDF}"/>
              </a:ext>
            </a:extLst>
          </p:cNvPr>
          <p:cNvSpPr txBox="1"/>
          <p:nvPr/>
        </p:nvSpPr>
        <p:spPr>
          <a:xfrm>
            <a:off x="338594" y="262623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74D45E1-E90D-0D45-8079-458CF7B4ABF8}"/>
              </a:ext>
            </a:extLst>
          </p:cNvPr>
          <p:cNvGrpSpPr/>
          <p:nvPr/>
        </p:nvGrpSpPr>
        <p:grpSpPr>
          <a:xfrm>
            <a:off x="1020571" y="3887200"/>
            <a:ext cx="5010946" cy="1958457"/>
            <a:chOff x="2369033" y="4368845"/>
            <a:chExt cx="5010946" cy="1958457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C5C7524-7C4D-ADF1-F550-0342CFF6C093}"/>
                </a:ext>
              </a:extLst>
            </p:cNvPr>
            <p:cNvGrpSpPr/>
            <p:nvPr/>
          </p:nvGrpSpPr>
          <p:grpSpPr>
            <a:xfrm>
              <a:off x="2580554" y="5003863"/>
              <a:ext cx="4799425" cy="1323439"/>
              <a:chOff x="-302003" y="1948789"/>
              <a:chExt cx="7101641" cy="1323439"/>
            </a:xfrm>
          </p:grpSpPr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5C9C124D-3B15-0039-71F6-B6C54242F160}"/>
                  </a:ext>
                </a:extLst>
              </p:cNvPr>
              <p:cNvSpPr/>
              <p:nvPr/>
            </p:nvSpPr>
            <p:spPr>
              <a:xfrm>
                <a:off x="-302003" y="1951187"/>
                <a:ext cx="7101641" cy="1296173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65E91F1A-DA1C-4FC6-57B4-43E8F2304539}"/>
                  </a:ext>
                </a:extLst>
              </p:cNvPr>
              <p:cNvSpPr txBox="1"/>
              <p:nvPr/>
            </p:nvSpPr>
            <p:spPr>
              <a:xfrm>
                <a:off x="-302003" y="1948789"/>
                <a:ext cx="6952702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R0860 is used in NCTS-P6 (applied in </a:t>
                </a:r>
                <a:r>
                  <a:rPr lang="en-US" sz="1600" dirty="0">
                    <a:solidFill>
                      <a:schemeClr val="accent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CC019C, CC023C, CC035C, CC037C, CC045C, CC224C, CC228C, CC229C</a:t>
                </a:r>
                <a:r>
                  <a:rPr lang="en-US" sz="16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) to verify that the Guarantor has a valid EORI/TCUIN (EU) or has a valid TIN number (not EU) but not in NCTS-P5. </a:t>
                </a:r>
                <a:r>
                  <a:rPr lang="en-US" sz="16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No impact on Common Domain.</a:t>
                </a:r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99C2906B-818C-C793-408C-E13515684C03}"/>
                </a:ext>
              </a:extLst>
            </p:cNvPr>
            <p:cNvSpPr/>
            <p:nvPr/>
          </p:nvSpPr>
          <p:spPr>
            <a:xfrm>
              <a:off x="2724697" y="4728921"/>
              <a:ext cx="954242" cy="267953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R0860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B8797EF-863A-398F-6FF0-680B7C4D87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9033" y="4368845"/>
              <a:ext cx="599303" cy="404241"/>
            </a:xfrm>
            <a:prstGeom prst="ellipse">
              <a:avLst/>
            </a:prstGeom>
            <a:solidFill>
              <a:schemeClr val="tx2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400" b="1" dirty="0">
                  <a:solidFill>
                    <a:schemeClr val="accent5"/>
                  </a:solidFill>
                </a:rPr>
                <a:t>15</a:t>
              </a:r>
            </a:p>
          </p:txBody>
        </p:sp>
      </p:grp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B7B351A-6867-1062-E75D-22BD7114A24A}"/>
              </a:ext>
            </a:extLst>
          </p:cNvPr>
          <p:cNvCxnSpPr>
            <a:cxnSpLocks/>
          </p:cNvCxnSpPr>
          <p:nvPr/>
        </p:nvCxnSpPr>
        <p:spPr>
          <a:xfrm flipV="1">
            <a:off x="6041752" y="4937717"/>
            <a:ext cx="723000" cy="11677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E8B8A9E5-F844-A510-5831-46D7F046894D}"/>
              </a:ext>
            </a:extLst>
          </p:cNvPr>
          <p:cNvGrpSpPr/>
          <p:nvPr/>
        </p:nvGrpSpPr>
        <p:grpSpPr>
          <a:xfrm>
            <a:off x="6774986" y="4764816"/>
            <a:ext cx="4962123" cy="1175591"/>
            <a:chOff x="7328459" y="5046397"/>
            <a:chExt cx="3810634" cy="553846"/>
          </a:xfrm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A6D23F7A-A0D7-7E39-DB09-1C1C02992E71}"/>
                </a:ext>
              </a:extLst>
            </p:cNvPr>
            <p:cNvSpPr/>
            <p:nvPr/>
          </p:nvSpPr>
          <p:spPr>
            <a:xfrm>
              <a:off x="7328459" y="5046397"/>
              <a:ext cx="3721342" cy="553846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4BCB523-641A-F151-A635-7DEFBBFD3F63}"/>
                </a:ext>
              </a:extLst>
            </p:cNvPr>
            <p:cNvSpPr txBox="1"/>
            <p:nvPr/>
          </p:nvSpPr>
          <p:spPr>
            <a:xfrm>
              <a:off x="7364136" y="5055688"/>
              <a:ext cx="3774957" cy="5075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R0860 should be removed from NCTS-P6. </a:t>
              </a:r>
            </a:p>
            <a:p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 RFC-Proposal will be defined for the correction of DDNTA-6.4.0-v2.00 to be corrected. No urgencies.</a:t>
              </a:r>
            </a:p>
            <a:p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6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901777A-4709-DD9F-3451-F86086AF986B}"/>
              </a:ext>
            </a:extLst>
          </p:cNvPr>
          <p:cNvGrpSpPr/>
          <p:nvPr/>
        </p:nvGrpSpPr>
        <p:grpSpPr>
          <a:xfrm>
            <a:off x="3773418" y="795866"/>
            <a:ext cx="1005839" cy="499387"/>
            <a:chOff x="7964424" y="3215411"/>
            <a:chExt cx="1005839" cy="499387"/>
          </a:xfrm>
        </p:grpSpPr>
        <p:sp>
          <p:nvSpPr>
            <p:cNvPr id="34" name="Rectangle: Rounded Corners 33">
              <a:extLst>
                <a:ext uri="{FF2B5EF4-FFF2-40B4-BE49-F238E27FC236}">
                  <a16:creationId xmlns:a16="http://schemas.microsoft.com/office/drawing/2014/main" id="{26F2AA69-F12A-EFD9-6F65-5EED6B3735F3}"/>
                </a:ext>
              </a:extLst>
            </p:cNvPr>
            <p:cNvSpPr/>
            <p:nvPr/>
          </p:nvSpPr>
          <p:spPr>
            <a:xfrm>
              <a:off x="7964424" y="3215411"/>
              <a:ext cx="1005839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A189532-9946-E13D-FE5B-7123B644D633}"/>
                </a:ext>
              </a:extLst>
            </p:cNvPr>
            <p:cNvSpPr txBox="1"/>
            <p:nvPr/>
          </p:nvSpPr>
          <p:spPr>
            <a:xfrm>
              <a:off x="8096069" y="3265049"/>
              <a:ext cx="7736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Issue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6449E38-8FCC-4C6A-B1F0-3FB1CD169E56}"/>
              </a:ext>
            </a:extLst>
          </p:cNvPr>
          <p:cNvGrpSpPr/>
          <p:nvPr/>
        </p:nvGrpSpPr>
        <p:grpSpPr>
          <a:xfrm>
            <a:off x="6989769" y="797431"/>
            <a:ext cx="2279294" cy="499387"/>
            <a:chOff x="8498074" y="4511640"/>
            <a:chExt cx="2279294" cy="499387"/>
          </a:xfrm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64D950C7-3A82-19FD-268C-93AA1A224295}"/>
                </a:ext>
              </a:extLst>
            </p:cNvPr>
            <p:cNvSpPr/>
            <p:nvPr/>
          </p:nvSpPr>
          <p:spPr>
            <a:xfrm>
              <a:off x="8498074" y="4511640"/>
              <a:ext cx="2133125" cy="49938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01D2B10-2A6E-D0E3-C78A-AE8F9AF1A18D}"/>
                </a:ext>
              </a:extLst>
            </p:cNvPr>
            <p:cNvSpPr txBox="1"/>
            <p:nvPr/>
          </p:nvSpPr>
          <p:spPr>
            <a:xfrm>
              <a:off x="8512348" y="4542649"/>
              <a:ext cx="22650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Proposed solution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646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80911-F401-8E8B-87A0-E1142CF460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8C28984-0004-A3E6-25F6-165DF1CCE8A7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977500-C4A0-4811-F33D-16A832CC1E18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B69A6445-21AB-5432-BE0E-536D6946FA6A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A87FCC32-77D2-D122-2CCF-F669A88854A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87D0C7A1-2395-681F-E375-BD496210D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17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AC38CA-E661-9400-CF89-86607C8A50D6}"/>
              </a:ext>
            </a:extLst>
          </p:cNvPr>
          <p:cNvSpPr txBox="1"/>
          <p:nvPr/>
        </p:nvSpPr>
        <p:spPr>
          <a:xfrm>
            <a:off x="423259" y="367280"/>
            <a:ext cx="52295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798225-265E-59A6-B64C-FE54D6FAA04C}"/>
              </a:ext>
            </a:extLst>
          </p:cNvPr>
          <p:cNvSpPr txBox="1"/>
          <p:nvPr/>
        </p:nvSpPr>
        <p:spPr>
          <a:xfrm>
            <a:off x="1182244" y="3979732"/>
            <a:ext cx="1047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Not aligned: CLs, format or R&amp;Cs differences (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see XLSX file for the exhaustive list of details</a:t>
            </a:r>
            <a:r>
              <a:rPr lang="en-US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): </a:t>
            </a:r>
            <a:endParaRPr lang="el-GR" b="1" i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CD001C, CD003C, CD018C, CD038C, CD050C, CD115C, CD160C, CD165C, CD180C, CD181C;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CC007C, CC013C, CC015C, CC017C, CC019C, CC023C, CC029C, CC035C, CC037C, CC043C, CC044C, CC045C, CC056C,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CC057C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CC060C, CC170C, CC182C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6AFC57-4106-90E9-26B9-DE7153EE053C}"/>
              </a:ext>
            </a:extLst>
          </p:cNvPr>
          <p:cNvSpPr txBox="1"/>
          <p:nvPr/>
        </p:nvSpPr>
        <p:spPr>
          <a:xfrm>
            <a:off x="1003094" y="965418"/>
            <a:ext cx="9299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fr-FR" sz="1800" b="1" i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Fully</a:t>
            </a:r>
            <a:r>
              <a:rPr lang="fr-FR" sz="1800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b="1" i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aligned</a:t>
            </a:r>
            <a:r>
              <a:rPr lang="fr-FR" sz="1800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b="1" i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IEs</a:t>
            </a:r>
            <a:r>
              <a:rPr lang="fr-FR" sz="1800" b="1" i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CD002C, CD006, CD010C, CD024C, CD027C, CD049C, CD059C, CD063C,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CD094C, CD095C,</a:t>
            </a:r>
            <a:r>
              <a:rPr lang="fr-F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CD114C, CD118C, CD143C, CD144C, CD145C, CD152C, CD164C, CD168C, CD200C, CD201C, CD203C, CD204C, CD205C, CD209C, CD906C, CD917C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CC034C, CC040C, CC190C, CC191C,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CC225C, CC231C, CC906C, CC917C.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485C09-A2F5-9D86-B6A2-280E390335E1}"/>
              </a:ext>
            </a:extLst>
          </p:cNvPr>
          <p:cNvSpPr txBox="1"/>
          <p:nvPr/>
        </p:nvSpPr>
        <p:spPr>
          <a:xfrm>
            <a:off x="1027677" y="2523639"/>
            <a:ext cx="1047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2">
                  <a:lumMod val="75000"/>
                </a:schemeClr>
              </a:buClr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Aligned with one exception: the regression of wording for C0505 (fixed in P6 via RFC-Proposal published): 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CD142C, CD150C, CD151C;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CC004C, CC009C, CC014C, CC022C, CC025C</a:t>
            </a:r>
            <a:r>
              <a:rPr lang="el-GR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CC026C, CC028C, CC051C, CC054C, CC140C, CC141C, CC224C, CC228C, CC229C, CC928C.</a:t>
            </a:r>
            <a:endParaRPr lang="fr-FR" sz="1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27AC9B2-A230-28EF-4E67-A7B885279B44}"/>
              </a:ext>
            </a:extLst>
          </p:cNvPr>
          <p:cNvGrpSpPr/>
          <p:nvPr/>
        </p:nvGrpSpPr>
        <p:grpSpPr>
          <a:xfrm>
            <a:off x="692073" y="5566583"/>
            <a:ext cx="9167273" cy="1200329"/>
            <a:chOff x="1003094" y="5740754"/>
            <a:chExt cx="8297344" cy="120032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9EEEAB4-02BA-3630-E4ED-9B595F0B00E6}"/>
                </a:ext>
              </a:extLst>
            </p:cNvPr>
            <p:cNvSpPr txBox="1"/>
            <p:nvPr/>
          </p:nvSpPr>
          <p:spPr>
            <a:xfrm>
              <a:off x="1003094" y="5740754"/>
              <a:ext cx="8297344" cy="120032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the </a:t>
              </a:r>
              <a:r>
                <a:rPr lang="en-US" b="1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EFbT</a:t>
              </a:r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messages 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(CC042C, CC048C, CC190C, CC191C) NAs are recommended to apply the structure defined in the DDNXA-5.16.1 release  (under NPM review) / next </a:t>
              </a:r>
              <a:r>
                <a: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DDNTA RFC-Proposal</a:t>
              </a: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r>
                <a:rPr lang="en-US" sz="18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 N</a:t>
              </a:r>
              <a:r>
                <a:rPr lang="en-US" sz="1800" dirty="0">
                  <a:solidFill>
                    <a:schemeClr val="accent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 IMPACT ON LATE P5 COUNTRY</a:t>
              </a:r>
              <a:endParaRPr lang="en-US" sz="1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B048F8D7-9075-63B6-4CF8-0BAB8858D5B4}"/>
                </a:ext>
              </a:extLst>
            </p:cNvPr>
            <p:cNvSpPr/>
            <p:nvPr/>
          </p:nvSpPr>
          <p:spPr>
            <a:xfrm>
              <a:off x="1003094" y="5740754"/>
              <a:ext cx="8297344" cy="941636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9556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02611A-98E6-AA39-FD8E-BBCE360A3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939F886-7618-6A6D-39B0-9A468BC52908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B7C6FD-6FB2-B5D1-E6A2-E72EDC9DE473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01B7763-95EA-E1CA-1400-E8F39013E632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A63EA24C-449C-E152-2A12-02C71E5273B5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15A1AA77-899F-2A78-0653-50F46802F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18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D1EB55C-6393-2E3A-57C3-8F7BFA4A12E0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D08FD4D-C7A5-816B-3663-9E60D7E77B92}"/>
              </a:ext>
            </a:extLst>
          </p:cNvPr>
          <p:cNvGrpSpPr/>
          <p:nvPr/>
        </p:nvGrpSpPr>
        <p:grpSpPr>
          <a:xfrm>
            <a:off x="972660" y="939284"/>
            <a:ext cx="10973874" cy="5089434"/>
            <a:chOff x="1232341" y="1230795"/>
            <a:chExt cx="8438420" cy="4996992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E2706A2-692F-7ABE-04B9-1CCBAFA08C62}"/>
                </a:ext>
              </a:extLst>
            </p:cNvPr>
            <p:cNvSpPr txBox="1"/>
            <p:nvPr/>
          </p:nvSpPr>
          <p:spPr>
            <a:xfrm>
              <a:off x="1304747" y="1605145"/>
              <a:ext cx="8293608" cy="4558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Calibri" panose="020F0502020204030204" pitchFamily="34" charset="0"/>
                </a:rPr>
                <a:t>In summary, the following categories have been identified: </a:t>
              </a:r>
            </a:p>
            <a:p>
              <a:pPr marL="457200" indent="-457200">
                <a:buAutoNum type="arabicPeriod"/>
              </a:pPr>
              <a:r>
                <a:rPr lang="en-US" sz="2000" dirty="0">
                  <a:latin typeface="Calibri" panose="020F0502020204030204" pitchFamily="34" charset="0"/>
                </a:rPr>
                <a:t>Unchanged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, used in the new message(s) to be created by Opt-out &amp; Opt-in NAs;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dirty="0">
                  <a:latin typeface="Calibri" panose="020F0502020204030204" pitchFamily="34" charset="0"/>
                </a:rPr>
                <a:t>Unchanged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, used in the new message(s) to be created by Opt-in NAs only;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dirty="0">
                  <a:latin typeface="Calibri" panose="020F0502020204030204" pitchFamily="34" charset="0"/>
                </a:rPr>
                <a:t>Same name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 with </a:t>
              </a:r>
              <a:r>
                <a:rPr lang="en-US" sz="2000" b="1" dirty="0">
                  <a:latin typeface="Calibri" panose="020F0502020204030204" pitchFamily="34" charset="0"/>
                </a:rPr>
                <a:t>different restriction</a:t>
              </a:r>
              <a:r>
                <a:rPr lang="en-US" sz="2000" dirty="0">
                  <a:latin typeface="Calibri" panose="020F0502020204030204" pitchFamily="34" charset="0"/>
                </a:rPr>
                <a:t>, used in existing message(s) by Opt-out &amp; Opt-in NAs;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dirty="0">
                  <a:latin typeface="Calibri" panose="020F0502020204030204" pitchFamily="34" charset="0"/>
                </a:rPr>
                <a:t>Same name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 with </a:t>
              </a:r>
              <a:r>
                <a:rPr lang="en-US" sz="2000" b="1" dirty="0">
                  <a:latin typeface="Calibri" panose="020F0502020204030204" pitchFamily="34" charset="0"/>
                </a:rPr>
                <a:t>different restriction</a:t>
              </a:r>
              <a:r>
                <a:rPr lang="en-US" sz="2000" dirty="0">
                  <a:latin typeface="Calibri" panose="020F0502020204030204" pitchFamily="34" charset="0"/>
                </a:rPr>
                <a:t>, only used in new message(s) by Opt-in NAs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b="1" dirty="0">
                  <a:latin typeface="Calibri" panose="020F0502020204030204" pitchFamily="34" charset="0"/>
                </a:rPr>
                <a:t>New</a:t>
              </a:r>
              <a:r>
                <a:rPr lang="en-US" sz="2000" dirty="0">
                  <a:latin typeface="Calibri" panose="020F0502020204030204" pitchFamily="34" charset="0"/>
                </a:rPr>
                <a:t>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, used in existing message(s) by Opt-out &amp; Opt-in NAs … or only used in new message(s) by Opt-in NAs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b="1" dirty="0">
                  <a:latin typeface="Calibri" panose="020F0502020204030204" pitchFamily="34" charset="0"/>
                </a:rPr>
                <a:t>Renamed</a:t>
              </a:r>
              <a:r>
                <a:rPr lang="en-US" sz="2000" dirty="0">
                  <a:latin typeface="Calibri" panose="020F0502020204030204" pitchFamily="34" charset="0"/>
                </a:rPr>
                <a:t>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, used in existing message(s) by Opt-out &amp; Opt-in NAs … or only used in new message(s) by Opt-in NAs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b="1" dirty="0">
                  <a:latin typeface="Calibri" panose="020F0502020204030204" pitchFamily="34" charset="0"/>
                </a:rPr>
                <a:t>Renamed</a:t>
              </a:r>
              <a:r>
                <a:rPr lang="en-US" sz="2000" dirty="0">
                  <a:latin typeface="Calibri" panose="020F0502020204030204" pitchFamily="34" charset="0"/>
                </a:rPr>
                <a:t>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 with </a:t>
              </a:r>
              <a:r>
                <a:rPr lang="en-US" sz="2000" b="1" dirty="0">
                  <a:latin typeface="Calibri" panose="020F0502020204030204" pitchFamily="34" charset="0"/>
                </a:rPr>
                <a:t>different restriction</a:t>
              </a:r>
              <a:r>
                <a:rPr lang="en-US" sz="2000" dirty="0">
                  <a:latin typeface="Calibri" panose="020F0502020204030204" pitchFamily="34" charset="0"/>
                </a:rPr>
                <a:t>, used in existing message(s) by Opt-out &amp; Opt-in NAs         … or only used in new message(s) by Opt-in Nas</a:t>
              </a:r>
            </a:p>
            <a:p>
              <a:pPr marL="457200" indent="-457200">
                <a:buFontTx/>
                <a:buAutoNum type="arabicPeriod"/>
              </a:pPr>
              <a:r>
                <a:rPr lang="en-US" sz="2000" b="1" dirty="0">
                  <a:latin typeface="Calibri" panose="020F0502020204030204" pitchFamily="34" charset="0"/>
                </a:rPr>
                <a:t>Removed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, no more used in existing message(s) by Opt-out &amp; Opt-in NAs  </a:t>
              </a:r>
            </a:p>
            <a:p>
              <a:r>
                <a:rPr lang="en-US" sz="2000" dirty="0">
                  <a:latin typeface="Calibri" panose="020F0502020204030204" pitchFamily="34" charset="0"/>
                </a:rPr>
                <a:t>- The </a:t>
              </a:r>
              <a:r>
                <a:rPr lang="en-US" sz="2000" i="1" dirty="0">
                  <a:latin typeface="Calibri" panose="020F0502020204030204" pitchFamily="34" charset="0"/>
                </a:rPr>
                <a:t>renaming </a:t>
              </a:r>
              <a:r>
                <a:rPr lang="en-US" sz="2000" dirty="0">
                  <a:latin typeface="Calibri" panose="020F0502020204030204" pitchFamily="34" charset="0"/>
                </a:rPr>
                <a:t>is justified by the correction of typo, or a split of </a:t>
              </a:r>
              <a:r>
                <a:rPr lang="en-US" sz="2000" dirty="0" err="1">
                  <a:latin typeface="Calibri" panose="020F0502020204030204" pitchFamily="34" charset="0"/>
                </a:rPr>
                <a:t>stype</a:t>
              </a:r>
              <a:r>
                <a:rPr lang="en-US" sz="2000" dirty="0">
                  <a:latin typeface="Calibri" panose="020F0502020204030204" pitchFamily="34" charset="0"/>
                </a:rPr>
                <a:t>, or a merge of </a:t>
              </a:r>
              <a:r>
                <a:rPr lang="en-US" sz="2000" dirty="0" err="1">
                  <a:latin typeface="Calibri" panose="020F0502020204030204" pitchFamily="34" charset="0"/>
                </a:rPr>
                <a:t>stypes</a:t>
              </a:r>
              <a:r>
                <a:rPr lang="en-US" sz="2000" dirty="0">
                  <a:latin typeface="Calibri" panose="020F0502020204030204" pitchFamily="34" charset="0"/>
                </a:rPr>
                <a:t>.</a:t>
              </a:r>
            </a:p>
            <a:p>
              <a:r>
                <a:rPr lang="en-US" sz="2000" dirty="0">
                  <a:latin typeface="Calibri" panose="020F0502020204030204" pitchFamily="34" charset="0"/>
                </a:rPr>
                <a:t>- A </a:t>
              </a:r>
              <a:r>
                <a:rPr lang="en-US" sz="2000" dirty="0" err="1">
                  <a:latin typeface="Calibri" panose="020F0502020204030204" pitchFamily="34" charset="0"/>
                </a:rPr>
                <a:t>stype</a:t>
              </a:r>
              <a:r>
                <a:rPr lang="en-US" sz="2000" dirty="0">
                  <a:latin typeface="Calibri" panose="020F0502020204030204" pitchFamily="34" charset="0"/>
                </a:rPr>
                <a:t> change (making it stricter) is to be applied by NTA.P5, unless the CD messages - based on the ED with the same strict restriction/pattern - are de facto already ‘strict’ enough.</a:t>
              </a:r>
            </a:p>
          </p:txBody>
        </p:sp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8EE129DA-8E86-8539-F1D5-9EE209751956}"/>
                </a:ext>
              </a:extLst>
            </p:cNvPr>
            <p:cNvSpPr/>
            <p:nvPr/>
          </p:nvSpPr>
          <p:spPr>
            <a:xfrm>
              <a:off x="2833330" y="1230795"/>
              <a:ext cx="4935843" cy="333178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Updates</a:t>
              </a:r>
              <a:r>
                <a:rPr lang="en-GB" sz="20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and </a:t>
              </a:r>
              <a:r>
                <a:rPr lang="en-GB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Improvements</a:t>
              </a:r>
              <a:r>
                <a:rPr lang="en-GB" sz="2000" b="1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 </a:t>
              </a:r>
              <a:r>
                <a:rPr lang="en-GB" sz="20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 the </a:t>
              </a:r>
              <a:r>
                <a:rPr lang="en-GB" sz="20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stypes.xsd </a:t>
              </a:r>
              <a:r>
                <a:rPr lang="en-GB" sz="20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file</a:t>
              </a:r>
              <a:endParaRPr lang="en-US"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95A16CF-CB2C-A7BA-54CC-3B7F94D7BD3B}"/>
                </a:ext>
              </a:extLst>
            </p:cNvPr>
            <p:cNvSpPr/>
            <p:nvPr/>
          </p:nvSpPr>
          <p:spPr>
            <a:xfrm>
              <a:off x="1232341" y="1605144"/>
              <a:ext cx="8438420" cy="4622643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55392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5CB8BE-3A67-1186-FFE8-CC9F0B5189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BB7E861-258B-6DF1-B683-78FF8396956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7DE179E-93AE-7943-C98B-559C0822EB2A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A4743C4C-91D4-80B9-820F-56C5E5EA25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CEDB2849-04FF-09D0-AA71-E17EA7F1AE03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856BD7BA-C687-3C91-8903-374BA2FEE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19</a:t>
            </a:fld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401FCF-F733-454C-2F23-1EB2B9B23B25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160BA4F-6F4E-0C7E-1B37-018D568389A5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7C75E13-5C38-B75E-8827-74997E066DB0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4F86A05-5CDA-F1A9-5FD1-E9F806FF113F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38F056-1ED8-63EC-D9C5-DD830700C7D5}"/>
              </a:ext>
            </a:extLst>
          </p:cNvPr>
          <p:cNvSpPr txBox="1">
            <a:spLocks/>
          </p:cNvSpPr>
          <p:nvPr/>
        </p:nvSpPr>
        <p:spPr>
          <a:xfrm>
            <a:off x="6679152" y="2815373"/>
            <a:ext cx="5027183" cy="142633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Data Item ‘Incident flag’ was removed from CC007C in NCTS-P6. </a:t>
            </a:r>
          </a:p>
          <a:p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stype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IncidentFlagContentType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was also removed from the stype.xsd file.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E51F247-A5BD-CCAE-0235-99849328AFB2}"/>
              </a:ext>
            </a:extLst>
          </p:cNvPr>
          <p:cNvSpPr/>
          <p:nvPr/>
        </p:nvSpPr>
        <p:spPr>
          <a:xfrm>
            <a:off x="4758532" y="949504"/>
            <a:ext cx="3272508" cy="461665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2000" b="1" dirty="0">
                <a:latin typeface="Calibri" panose="020F0502020204030204" pitchFamily="34" charset="0"/>
              </a:rPr>
              <a:t>Example of ‘</a:t>
            </a:r>
            <a:r>
              <a:rPr lang="fr-BE" sz="2000" b="1" i="1" dirty="0" err="1">
                <a:latin typeface="Calibri" panose="020F0502020204030204" pitchFamily="34" charset="0"/>
              </a:rPr>
              <a:t>Removed</a:t>
            </a:r>
            <a:r>
              <a:rPr lang="fr-BE" sz="2000" b="1" dirty="0">
                <a:latin typeface="Calibri" panose="020F0502020204030204" pitchFamily="34" charset="0"/>
              </a:rPr>
              <a:t>’ </a:t>
            </a:r>
            <a:r>
              <a:rPr lang="fr-BE" sz="2000" b="1" dirty="0" err="1">
                <a:latin typeface="Calibri" panose="020F0502020204030204" pitchFamily="34" charset="0"/>
              </a:rPr>
              <a:t>stype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2E9CFC-6A62-5FE2-7F66-80D6659FB550}"/>
              </a:ext>
            </a:extLst>
          </p:cNvPr>
          <p:cNvGrpSpPr/>
          <p:nvPr/>
        </p:nvGrpSpPr>
        <p:grpSpPr>
          <a:xfrm>
            <a:off x="558470" y="2815373"/>
            <a:ext cx="5213548" cy="2082742"/>
            <a:chOff x="937259" y="2468997"/>
            <a:chExt cx="5531516" cy="214860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049743F-6610-E89F-C860-814362AA14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7259" y="2468997"/>
              <a:ext cx="5531516" cy="2148605"/>
            </a:xfrm>
            <a:prstGeom prst="rect">
              <a:avLst/>
            </a:prstGeom>
          </p:spPr>
        </p:pic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FC991EB4-BEEB-5620-F7DF-28E49D5F7D7F}"/>
                </a:ext>
              </a:extLst>
            </p:cNvPr>
            <p:cNvSpPr/>
            <p:nvPr/>
          </p:nvSpPr>
          <p:spPr>
            <a:xfrm>
              <a:off x="1015483" y="2495359"/>
              <a:ext cx="5453291" cy="2122243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03445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B9EFC-E67C-B126-FC24-5D6C32C96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5E5C4445-AF3E-F3C6-E003-564F3E357B1A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1B07B9-0E03-24A1-9A6B-B133DC78EA86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ACE945-6E1F-4C5F-2B2E-AD74C8A1993A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7EF7ABE5-499C-4D4E-BAE7-3204E1A3C78A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C9BA6F4E-F70C-46B6-5FF2-D626BF16CF83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29A5B2BC-B11A-069F-DC2A-46BED621C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DFB16E-A041-B188-3E38-83075A08AA63}"/>
              </a:ext>
            </a:extLst>
          </p:cNvPr>
          <p:cNvSpPr txBox="1"/>
          <p:nvPr/>
        </p:nvSpPr>
        <p:spPr>
          <a:xfrm>
            <a:off x="423259" y="367280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5EC109-9E08-F05E-1758-A3E9E0F1583E}"/>
              </a:ext>
            </a:extLst>
          </p:cNvPr>
          <p:cNvSpPr txBox="1"/>
          <p:nvPr/>
        </p:nvSpPr>
        <p:spPr>
          <a:xfrm>
            <a:off x="951816" y="1204079"/>
            <a:ext cx="1048511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Objectives of this document:</a:t>
            </a:r>
          </a:p>
          <a:p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explain to the NAs what is to be modified in NTA.P5 to become NTA.P6 acting as an Opt-Out country (documenting the changes between DDNTA-5.15.2-v2.00 and (DDNTA-6.4.0-v2.00 with RFC-List.44 applied).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rabicPeriod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present  the risk on operational discontinuity if an NTA.P5 is not upgraded to NTA.P6 before 01.09.2025.</a:t>
            </a:r>
          </a:p>
          <a:p>
            <a:pPr marL="457200" indent="-457200">
              <a:buAutoNum type="arabicPeriod"/>
            </a:pPr>
            <a:endParaRPr lang="en-US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study includes: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PPT file (to give an overview).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XLSX file with the detailed outcome of the analysis performed on stypes.xsd.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Two XLSX files (1 for ED, 1 for CD) with the detailed comparison of all messages, to identify the differences in R&amp;C, CL, … between DDNTA-5.15.2-v2.00 and DDNTA-6.4.0-v2.00.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XLSX file with the detailed outcome of the CS/RD2 </a:t>
            </a:r>
            <a:r>
              <a:rPr lang="en-US" sz="2000" b="1" dirty="0" err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</a:t>
            </a: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mapping.</a:t>
            </a:r>
          </a:p>
          <a:p>
            <a:pPr marL="342900" indent="-342900">
              <a:buFontTx/>
              <a:buChar char="-"/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One DOCX file that summarizes the key elements, </a:t>
            </a:r>
            <a:b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based on the information compiled in the various XLSX files.</a:t>
            </a:r>
          </a:p>
          <a:p>
            <a:pPr marL="342900" indent="-342900">
              <a:buFontTx/>
              <a:buChar char="-"/>
            </a:pPr>
            <a:endParaRPr lang="el-GR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9340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9E743-14DD-F034-8573-24F028862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62AC10A0-549C-96E0-9BE4-6A9A189A8B2A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4133348-A4BE-863B-A294-79132C32F0D2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F2B6A292-6E7D-2BF5-B586-97B8DFE67DB7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A02A7D25-072B-4E04-580E-C099A0F6F268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80B60381-F6CB-2E12-9769-CC75EB78C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20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E611EA-C953-B68B-4C52-83D6D21ADB7D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E9EA92E-CF62-6E45-D757-E635E616C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9520" y="2931402"/>
            <a:ext cx="5091999" cy="30155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E46B786-CDAA-5C45-7B4C-EABE0F487623}"/>
              </a:ext>
            </a:extLst>
          </p:cNvPr>
          <p:cNvGrpSpPr/>
          <p:nvPr/>
        </p:nvGrpSpPr>
        <p:grpSpPr>
          <a:xfrm>
            <a:off x="660663" y="2283936"/>
            <a:ext cx="10945818" cy="3019298"/>
            <a:chOff x="703716" y="1911973"/>
            <a:chExt cx="10945818" cy="301929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401149C-21C3-2FFE-1C32-F4C817D265FC}"/>
                </a:ext>
              </a:extLst>
            </p:cNvPr>
            <p:cNvGrpSpPr/>
            <p:nvPr/>
          </p:nvGrpSpPr>
          <p:grpSpPr>
            <a:xfrm>
              <a:off x="6459699" y="1927057"/>
              <a:ext cx="5080516" cy="937577"/>
              <a:chOff x="6347881" y="1808327"/>
              <a:chExt cx="5080516" cy="937577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9BA03146-54A4-70B5-14B2-CC824617BA52}"/>
                  </a:ext>
                </a:extLst>
              </p:cNvPr>
              <p:cNvSpPr/>
              <p:nvPr/>
            </p:nvSpPr>
            <p:spPr>
              <a:xfrm>
                <a:off x="6940449" y="1808327"/>
                <a:ext cx="2922688" cy="272510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Merged Types in Phase 6</a:t>
                </a:r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4ECCB17F-F426-7DAA-B24D-E23950F97A66}"/>
                  </a:ext>
                </a:extLst>
              </p:cNvPr>
              <p:cNvSpPr/>
              <p:nvPr/>
            </p:nvSpPr>
            <p:spPr>
              <a:xfrm>
                <a:off x="6347881" y="2432819"/>
                <a:ext cx="5080516" cy="313085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59BA238-8DA2-CA70-84BB-98EF269C3629}"/>
                </a:ext>
              </a:extLst>
            </p:cNvPr>
            <p:cNvGrpSpPr/>
            <p:nvPr/>
          </p:nvGrpSpPr>
          <p:grpSpPr>
            <a:xfrm>
              <a:off x="703716" y="1911973"/>
              <a:ext cx="5097325" cy="3019298"/>
              <a:chOff x="703716" y="1911973"/>
              <a:chExt cx="5097325" cy="3019298"/>
            </a:xfrm>
          </p:grpSpPr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607F8CF8-5348-EB92-4845-578B3D3171AF}"/>
                  </a:ext>
                </a:extLst>
              </p:cNvPr>
              <p:cNvGrpSpPr/>
              <p:nvPr/>
            </p:nvGrpSpPr>
            <p:grpSpPr>
              <a:xfrm>
                <a:off x="784546" y="1911973"/>
                <a:ext cx="4935664" cy="1115170"/>
                <a:chOff x="784546" y="1911973"/>
                <a:chExt cx="4935664" cy="1115170"/>
              </a:xfrm>
            </p:grpSpPr>
            <p:pic>
              <p:nvPicPr>
                <p:cNvPr id="37" name="Picture 36">
                  <a:extLst>
                    <a:ext uri="{FF2B5EF4-FFF2-40B4-BE49-F238E27FC236}">
                      <a16:creationId xmlns:a16="http://schemas.microsoft.com/office/drawing/2014/main" id="{B3945267-7062-086C-1B7A-042D8101890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07583" y="2424831"/>
                  <a:ext cx="4823171" cy="267517"/>
                </a:xfrm>
                <a:prstGeom prst="rect">
                  <a:avLst/>
                </a:prstGeom>
              </p:spPr>
            </p:pic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C5950CC3-3EF6-9FA9-C53B-AA8200C4D7EF}"/>
                    </a:ext>
                  </a:extLst>
                </p:cNvPr>
                <p:cNvGrpSpPr/>
                <p:nvPr/>
              </p:nvGrpSpPr>
              <p:grpSpPr>
                <a:xfrm>
                  <a:off x="784546" y="1911973"/>
                  <a:ext cx="4935664" cy="1115170"/>
                  <a:chOff x="823072" y="1703585"/>
                  <a:chExt cx="4935664" cy="1115170"/>
                </a:xfrm>
              </p:grpSpPr>
              <p:pic>
                <p:nvPicPr>
                  <p:cNvPr id="34" name="Picture 33">
                    <a:extLst>
                      <a:ext uri="{FF2B5EF4-FFF2-40B4-BE49-F238E27FC236}">
                        <a16:creationId xmlns:a16="http://schemas.microsoft.com/office/drawing/2014/main" id="{E59D013C-3834-2612-816B-0122A4F0DDF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23072" y="2532739"/>
                    <a:ext cx="4935664" cy="230490"/>
                  </a:xfrm>
                  <a:prstGeom prst="rect">
                    <a:avLst/>
                  </a:prstGeom>
                </p:spPr>
              </p:pic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B144AD70-0B93-DFFC-55AD-F362234F1A56}"/>
                      </a:ext>
                    </a:extLst>
                  </p:cNvPr>
                  <p:cNvGrpSpPr/>
                  <p:nvPr/>
                </p:nvGrpSpPr>
                <p:grpSpPr>
                  <a:xfrm>
                    <a:off x="830878" y="1703585"/>
                    <a:ext cx="4918952" cy="1115170"/>
                    <a:chOff x="784599" y="2190958"/>
                    <a:chExt cx="3646721" cy="631064"/>
                  </a:xfrm>
                </p:grpSpPr>
                <p:sp>
                  <p:nvSpPr>
                    <p:cNvPr id="59" name="Freeform: Shape 58">
                      <a:extLst>
                        <a:ext uri="{FF2B5EF4-FFF2-40B4-BE49-F238E27FC236}">
                          <a16:creationId xmlns:a16="http://schemas.microsoft.com/office/drawing/2014/main" id="{C2F0E0AC-4E8F-65BB-2B8D-CA7CDE77AC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07378" y="2190958"/>
                      <a:ext cx="1496944" cy="164768"/>
                    </a:xfrm>
                    <a:custGeom>
                      <a:avLst/>
                      <a:gdLst>
                        <a:gd name="connsiteX0" fmla="*/ 79122 w 2770313"/>
                        <a:gd name="connsiteY0" fmla="*/ 0 h 474638"/>
                        <a:gd name="connsiteX1" fmla="*/ 2691191 w 2770313"/>
                        <a:gd name="connsiteY1" fmla="*/ 0 h 474638"/>
                        <a:gd name="connsiteX2" fmla="*/ 2770313 w 2770313"/>
                        <a:gd name="connsiteY2" fmla="*/ 79122 h 474638"/>
                        <a:gd name="connsiteX3" fmla="*/ 2770313 w 2770313"/>
                        <a:gd name="connsiteY3" fmla="*/ 474638 h 474638"/>
                        <a:gd name="connsiteX4" fmla="*/ 2770313 w 2770313"/>
                        <a:gd name="connsiteY4" fmla="*/ 474638 h 474638"/>
                        <a:gd name="connsiteX5" fmla="*/ 0 w 2770313"/>
                        <a:gd name="connsiteY5" fmla="*/ 474638 h 474638"/>
                        <a:gd name="connsiteX6" fmla="*/ 0 w 2770313"/>
                        <a:gd name="connsiteY6" fmla="*/ 474638 h 474638"/>
                        <a:gd name="connsiteX7" fmla="*/ 0 w 2770313"/>
                        <a:gd name="connsiteY7" fmla="*/ 79122 h 474638"/>
                        <a:gd name="connsiteX8" fmla="*/ 79122 w 2770313"/>
                        <a:gd name="connsiteY8" fmla="*/ 0 h 47463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770313" h="474638">
                          <a:moveTo>
                            <a:pt x="79122" y="0"/>
                          </a:moveTo>
                          <a:lnTo>
                            <a:pt x="2691191" y="0"/>
                          </a:lnTo>
                          <a:cubicBezTo>
                            <a:pt x="2734889" y="0"/>
                            <a:pt x="2770313" y="35424"/>
                            <a:pt x="2770313" y="79122"/>
                          </a:cubicBezTo>
                          <a:lnTo>
                            <a:pt x="2770313" y="474638"/>
                          </a:lnTo>
                          <a:lnTo>
                            <a:pt x="2770313" y="474638"/>
                          </a:lnTo>
                          <a:lnTo>
                            <a:pt x="0" y="474638"/>
                          </a:lnTo>
                          <a:lnTo>
                            <a:pt x="0" y="474638"/>
                          </a:lnTo>
                          <a:lnTo>
                            <a:pt x="0" y="79122"/>
                          </a:lnTo>
                          <a:cubicBezTo>
                            <a:pt x="0" y="35424"/>
                            <a:pt x="35424" y="0"/>
                            <a:pt x="79122" y="0"/>
                          </a:cubicBezTo>
                          <a:close/>
                        </a:path>
                      </a:pathLst>
                    </a:custGeom>
                    <a:solidFill>
                      <a:schemeClr val="tx2"/>
                    </a:solidFill>
                  </p:spPr>
                  <p:style>
                    <a:lnRef idx="2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rgbClr r="0" g="0" b="0"/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  <p:txBody>
                    <a:bodyPr spcFirstLastPara="0" vert="horz" wrap="square" lIns="65084" tIns="65084" rIns="65084" bIns="41910" numCol="1" spcCol="1270" anchor="ctr" anchorCtr="0">
                      <a:noAutofit/>
                    </a:bodyPr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defTabSz="97790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35000"/>
                        </a:spcAft>
                      </a:pPr>
                      <a:r>
                        <a:rPr lang="en-US"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Types in Phase 5</a:t>
                      </a:r>
                    </a:p>
                  </p:txBody>
                </p:sp>
                <p:sp>
                  <p:nvSpPr>
                    <p:cNvPr id="54" name="Rectangle: Rounded Corners 53">
                      <a:extLst>
                        <a:ext uri="{FF2B5EF4-FFF2-40B4-BE49-F238E27FC236}">
                          <a16:creationId xmlns:a16="http://schemas.microsoft.com/office/drawing/2014/main" id="{A53A8509-9B6B-5F30-C5CC-72630BACF2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84599" y="2471717"/>
                      <a:ext cx="3646721" cy="350305"/>
                    </a:xfrm>
                    <a:prstGeom prst="roundRect">
                      <a:avLst>
                        <a:gd name="adj" fmla="val 4984"/>
                      </a:avLst>
                    </a:prstGeom>
                    <a:noFill/>
                    <a:ln w="25400">
                      <a:solidFill>
                        <a:schemeClr val="tx2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endParaRPr lang="en-US"/>
                    </a:p>
                  </p:txBody>
                </p:sp>
              </p:grpSp>
            </p:grpSp>
          </p:grpSp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F68169B5-C6AB-140F-ABC3-8718E26B76A1}"/>
                  </a:ext>
                </a:extLst>
              </p:cNvPr>
              <p:cNvGrpSpPr/>
              <p:nvPr/>
            </p:nvGrpSpPr>
            <p:grpSpPr>
              <a:xfrm>
                <a:off x="703716" y="4312237"/>
                <a:ext cx="5097325" cy="619034"/>
                <a:chOff x="703716" y="4312237"/>
                <a:chExt cx="5097325" cy="619034"/>
              </a:xfrm>
            </p:grpSpPr>
            <p:grpSp>
              <p:nvGrpSpPr>
                <p:cNvPr id="51" name="Group 50">
                  <a:extLst>
                    <a:ext uri="{FF2B5EF4-FFF2-40B4-BE49-F238E27FC236}">
                      <a16:creationId xmlns:a16="http://schemas.microsoft.com/office/drawing/2014/main" id="{8291B571-4DF1-2495-A897-2B117E1E104B}"/>
                    </a:ext>
                  </a:extLst>
                </p:cNvPr>
                <p:cNvGrpSpPr/>
                <p:nvPr/>
              </p:nvGrpSpPr>
              <p:grpSpPr>
                <a:xfrm>
                  <a:off x="703716" y="4378816"/>
                  <a:ext cx="5097325" cy="482439"/>
                  <a:chOff x="939596" y="4580789"/>
                  <a:chExt cx="5648325" cy="545821"/>
                </a:xfrm>
              </p:grpSpPr>
              <p:pic>
                <p:nvPicPr>
                  <p:cNvPr id="43" name="Picture 42">
                    <a:extLst>
                      <a:ext uri="{FF2B5EF4-FFF2-40B4-BE49-F238E27FC236}">
                        <a16:creationId xmlns:a16="http://schemas.microsoft.com/office/drawing/2014/main" id="{47E32878-BE48-2E0F-9B40-F6823FD8A08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982459" y="4580789"/>
                    <a:ext cx="5562600" cy="266700"/>
                  </a:xfrm>
                  <a:prstGeom prst="rect">
                    <a:avLst/>
                  </a:prstGeom>
                </p:spPr>
              </p:pic>
              <p:pic>
                <p:nvPicPr>
                  <p:cNvPr id="50" name="Picture 49">
                    <a:extLst>
                      <a:ext uri="{FF2B5EF4-FFF2-40B4-BE49-F238E27FC236}">
                        <a16:creationId xmlns:a16="http://schemas.microsoft.com/office/drawing/2014/main" id="{996CCB8C-E618-1594-E2AB-ECB2F88E4CF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939596" y="4821810"/>
                    <a:ext cx="5648325" cy="3048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5" name="Rectangle: Rounded Corners 54">
                  <a:extLst>
                    <a:ext uri="{FF2B5EF4-FFF2-40B4-BE49-F238E27FC236}">
                      <a16:creationId xmlns:a16="http://schemas.microsoft.com/office/drawing/2014/main" id="{6DE4E02E-B98C-73DD-10A1-3F6306ABA96E}"/>
                    </a:ext>
                  </a:extLst>
                </p:cNvPr>
                <p:cNvSpPr/>
                <p:nvPr/>
              </p:nvSpPr>
              <p:spPr>
                <a:xfrm>
                  <a:off x="740450" y="4312237"/>
                  <a:ext cx="5057642" cy="619034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30AE2660-13A7-4519-79E7-85C99FAF3CB8}"/>
                  </a:ext>
                </a:extLst>
              </p:cNvPr>
              <p:cNvGrpSpPr/>
              <p:nvPr/>
            </p:nvGrpSpPr>
            <p:grpSpPr>
              <a:xfrm>
                <a:off x="758749" y="3311972"/>
                <a:ext cx="4986157" cy="731271"/>
                <a:chOff x="773854" y="3275870"/>
                <a:chExt cx="4986157" cy="731271"/>
              </a:xfrm>
            </p:grpSpPr>
            <p:grpSp>
              <p:nvGrpSpPr>
                <p:cNvPr id="32" name="Group 31">
                  <a:extLst>
                    <a:ext uri="{FF2B5EF4-FFF2-40B4-BE49-F238E27FC236}">
                      <a16:creationId xmlns:a16="http://schemas.microsoft.com/office/drawing/2014/main" id="{975F6B21-C4C2-EBFE-FD9A-C906906EDF57}"/>
                    </a:ext>
                  </a:extLst>
                </p:cNvPr>
                <p:cNvGrpSpPr/>
                <p:nvPr/>
              </p:nvGrpSpPr>
              <p:grpSpPr>
                <a:xfrm>
                  <a:off x="773854" y="3275870"/>
                  <a:ext cx="4975976" cy="722195"/>
                  <a:chOff x="773853" y="3275870"/>
                  <a:chExt cx="5305425" cy="857076"/>
                </a:xfrm>
              </p:grpSpPr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27DBB684-4B66-1E49-2A55-512B755D424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869104" y="3275870"/>
                    <a:ext cx="5114925" cy="342900"/>
                  </a:xfrm>
                  <a:prstGeom prst="rect">
                    <a:avLst/>
                  </a:prstGeom>
                </p:spPr>
              </p:pic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EC1B0D77-21F9-AF6E-193E-6F52CCF1E7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9"/>
                  <a:stretch>
                    <a:fillRect/>
                  </a:stretch>
                </p:blipFill>
                <p:spPr>
                  <a:xfrm>
                    <a:off x="818819" y="3570209"/>
                    <a:ext cx="5143500" cy="266700"/>
                  </a:xfrm>
                  <a:prstGeom prst="rect">
                    <a:avLst/>
                  </a:prstGeom>
                </p:spPr>
              </p:pic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176F3524-3BF3-234E-5EA4-9BA8A2CDCD8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73853" y="3818621"/>
                    <a:ext cx="5305425" cy="31432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6" name="Rectangle: Rounded Corners 55">
                  <a:extLst>
                    <a:ext uri="{FF2B5EF4-FFF2-40B4-BE49-F238E27FC236}">
                      <a16:creationId xmlns:a16="http://schemas.microsoft.com/office/drawing/2014/main" id="{E3BBA941-209A-8F0F-00F5-F53CFFFF2C13}"/>
                    </a:ext>
                  </a:extLst>
                </p:cNvPr>
                <p:cNvSpPr/>
                <p:nvPr/>
              </p:nvSpPr>
              <p:spPr>
                <a:xfrm>
                  <a:off x="841059" y="3300653"/>
                  <a:ext cx="4918952" cy="706488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63F7C8A-0BC5-AB85-179B-072F91235957}"/>
                </a:ext>
              </a:extLst>
            </p:cNvPr>
            <p:cNvGrpSpPr/>
            <p:nvPr/>
          </p:nvGrpSpPr>
          <p:grpSpPr>
            <a:xfrm>
              <a:off x="6492573" y="4447777"/>
              <a:ext cx="4618108" cy="360014"/>
              <a:chOff x="6488291" y="4735744"/>
              <a:chExt cx="4618108" cy="360014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CA8FD908-5FB0-FFF1-0CB7-F5810767F9F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6524022" y="4765208"/>
                <a:ext cx="4582377" cy="266699"/>
              </a:xfrm>
              <a:prstGeom prst="rect">
                <a:avLst/>
              </a:prstGeom>
            </p:spPr>
          </p:pic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AABDB743-FB77-A8C5-C1A2-070E8DB1B0ED}"/>
                  </a:ext>
                </a:extLst>
              </p:cNvPr>
              <p:cNvSpPr/>
              <p:nvPr/>
            </p:nvSpPr>
            <p:spPr>
              <a:xfrm>
                <a:off x="6488291" y="4735744"/>
                <a:ext cx="4618108" cy="360014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CB364B55-AAC0-95E3-A670-96A339276CBD}"/>
                </a:ext>
              </a:extLst>
            </p:cNvPr>
            <p:cNvGrpSpPr/>
            <p:nvPr/>
          </p:nvGrpSpPr>
          <p:grpSpPr>
            <a:xfrm>
              <a:off x="6534609" y="3470116"/>
              <a:ext cx="5114925" cy="360013"/>
              <a:chOff x="6462931" y="3436115"/>
              <a:chExt cx="5114925" cy="360013"/>
            </a:xfrm>
          </p:grpSpPr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818D5F23-3D66-DBF7-7C79-F8C780BBE4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462931" y="3454926"/>
                <a:ext cx="5114925" cy="333375"/>
              </a:xfrm>
              <a:prstGeom prst="rect">
                <a:avLst/>
              </a:prstGeom>
            </p:spPr>
          </p:pic>
          <p:sp>
            <p:nvSpPr>
              <p:cNvPr id="58" name="Rectangle: Rounded Corners 57">
                <a:extLst>
                  <a:ext uri="{FF2B5EF4-FFF2-40B4-BE49-F238E27FC236}">
                    <a16:creationId xmlns:a16="http://schemas.microsoft.com/office/drawing/2014/main" id="{9E0FFBE9-A4F8-5A25-D343-181D12A0EE4A}"/>
                  </a:ext>
                </a:extLst>
              </p:cNvPr>
              <p:cNvSpPr/>
              <p:nvPr/>
            </p:nvSpPr>
            <p:spPr>
              <a:xfrm>
                <a:off x="6486555" y="3436115"/>
                <a:ext cx="4871788" cy="360013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947714F0-1E06-ABA4-4E58-8BD55C693B37}"/>
                </a:ext>
              </a:extLst>
            </p:cNvPr>
            <p:cNvCxnSpPr>
              <a:cxnSpLocks/>
              <a:stCxn id="54" idx="3"/>
              <a:endCxn id="49" idx="1"/>
            </p:cNvCxnSpPr>
            <p:nvPr/>
          </p:nvCxnSpPr>
          <p:spPr>
            <a:xfrm flipV="1">
              <a:off x="5711304" y="2708092"/>
              <a:ext cx="748395" cy="9538"/>
            </a:xfrm>
            <a:prstGeom prst="straightConnector1">
              <a:avLst/>
            </a:prstGeom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6E4DE3EC-BD95-896A-2248-96A872891725}"/>
                </a:ext>
              </a:extLst>
            </p:cNvPr>
            <p:cNvCxnSpPr>
              <a:cxnSpLocks/>
              <a:stCxn id="56" idx="3"/>
              <a:endCxn id="58" idx="1"/>
            </p:cNvCxnSpPr>
            <p:nvPr/>
          </p:nvCxnSpPr>
          <p:spPr>
            <a:xfrm flipV="1">
              <a:off x="5744906" y="3650123"/>
              <a:ext cx="813327" cy="39876"/>
            </a:xfrm>
            <a:prstGeom prst="straightConnector1">
              <a:avLst/>
            </a:prstGeom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A815D538-190F-2197-15C7-0B2BE0E44F6F}"/>
                </a:ext>
              </a:extLst>
            </p:cNvPr>
            <p:cNvCxnSpPr>
              <a:cxnSpLocks/>
              <a:stCxn id="55" idx="3"/>
              <a:endCxn id="57" idx="1"/>
            </p:cNvCxnSpPr>
            <p:nvPr/>
          </p:nvCxnSpPr>
          <p:spPr>
            <a:xfrm>
              <a:off x="5798092" y="4621754"/>
              <a:ext cx="694481" cy="6030"/>
            </a:xfrm>
            <a:prstGeom prst="straightConnector1">
              <a:avLst/>
            </a:prstGeom>
            <a:ln w="1905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138E95F-0C15-F899-1697-B4F83AF5FBDF}"/>
              </a:ext>
            </a:extLst>
          </p:cNvPr>
          <p:cNvSpPr/>
          <p:nvPr/>
        </p:nvSpPr>
        <p:spPr>
          <a:xfrm>
            <a:off x="3919797" y="998642"/>
            <a:ext cx="4245301" cy="333178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2000" b="1" dirty="0">
                <a:latin typeface="Calibri" panose="020F0502020204030204" pitchFamily="34" charset="0"/>
              </a:rPr>
              <a:t>Example of ‘</a:t>
            </a:r>
            <a:r>
              <a:rPr lang="fr-BE" sz="2000" b="1" dirty="0" err="1">
                <a:latin typeface="Calibri" panose="020F0502020204030204" pitchFamily="34" charset="0"/>
              </a:rPr>
              <a:t>Merged</a:t>
            </a:r>
            <a:r>
              <a:rPr lang="fr-BE" sz="2000" b="1" dirty="0">
                <a:latin typeface="Calibri" panose="020F0502020204030204" pitchFamily="34" charset="0"/>
              </a:rPr>
              <a:t>’ </a:t>
            </a:r>
            <a:r>
              <a:rPr lang="fr-BE" sz="2000" b="1" dirty="0" err="1">
                <a:latin typeface="Calibri" panose="020F0502020204030204" pitchFamily="34" charset="0"/>
              </a:rPr>
              <a:t>stypes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833D31-A50A-50D5-EB1E-E1983198C9DD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00BB05-F36E-5BDC-6372-7840A93CD167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AF346F-24E6-A453-39A7-0A0D6821AB72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B50F68A-4493-0F5A-7933-09391F05E09C}"/>
              </a:ext>
            </a:extLst>
          </p:cNvPr>
          <p:cNvSpPr txBox="1">
            <a:spLocks/>
          </p:cNvSpPr>
          <p:nvPr/>
        </p:nvSpPr>
        <p:spPr>
          <a:xfrm>
            <a:off x="3025673" y="5910489"/>
            <a:ext cx="6290976" cy="36753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Those are indicative examples of merged </a:t>
            </a:r>
            <a:r>
              <a:rPr lang="en-GB" sz="2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stypes</a:t>
            </a: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5293119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9A024B-D88B-A722-1935-A7FD690DF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B405FF6-463B-733B-3C4C-691510D355E8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5C0EFB-8730-2BF8-ABAC-5A0D5C2DA1AC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7BE522D-9A77-FE22-0E8F-C7B58411CE05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99802AA8-9CD8-98CE-3A8A-0F51E8556667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CA8A6B7E-5E53-7A75-333D-FAD6CDCF4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21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4E87954-0163-A67E-09D7-2D35E82AE0D5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CBCA8DA-D0E6-28ED-3F23-B2C7286C4722}"/>
              </a:ext>
            </a:extLst>
          </p:cNvPr>
          <p:cNvGrpSpPr/>
          <p:nvPr/>
        </p:nvGrpSpPr>
        <p:grpSpPr>
          <a:xfrm>
            <a:off x="1437384" y="2647533"/>
            <a:ext cx="4184012" cy="1564346"/>
            <a:chOff x="490601" y="1913298"/>
            <a:chExt cx="4184012" cy="156434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EF404F-11CF-4894-5C4E-94FBA4B38C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0601" y="2202892"/>
              <a:ext cx="3992515" cy="1249436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D0B176C0-386D-FB8C-35DC-48AF73C15F0E}"/>
                </a:ext>
              </a:extLst>
            </p:cNvPr>
            <p:cNvGrpSpPr/>
            <p:nvPr/>
          </p:nvGrpSpPr>
          <p:grpSpPr>
            <a:xfrm>
              <a:off x="505181" y="1913298"/>
              <a:ext cx="4169432" cy="1564346"/>
              <a:chOff x="505181" y="1913298"/>
              <a:chExt cx="4169432" cy="1564346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836F2C39-6DCD-9DF6-5B5C-3ADCB4CFCDDC}"/>
                  </a:ext>
                </a:extLst>
              </p:cNvPr>
              <p:cNvGrpSpPr/>
              <p:nvPr/>
            </p:nvGrpSpPr>
            <p:grpSpPr>
              <a:xfrm>
                <a:off x="505181" y="1913298"/>
                <a:ext cx="4169432" cy="1564346"/>
                <a:chOff x="785343" y="2308440"/>
                <a:chExt cx="3091056" cy="885248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A231F5B2-7A1D-28DD-1927-929689D48B5F}"/>
                    </a:ext>
                  </a:extLst>
                </p:cNvPr>
                <p:cNvSpPr/>
                <p:nvPr/>
              </p:nvSpPr>
              <p:spPr>
                <a:xfrm>
                  <a:off x="897783" y="2308440"/>
                  <a:ext cx="1496944" cy="169519"/>
                </a:xfrm>
                <a:custGeom>
                  <a:avLst/>
                  <a:gdLst>
                    <a:gd name="connsiteX0" fmla="*/ 79122 w 2770313"/>
                    <a:gd name="connsiteY0" fmla="*/ 0 h 474638"/>
                    <a:gd name="connsiteX1" fmla="*/ 2691191 w 2770313"/>
                    <a:gd name="connsiteY1" fmla="*/ 0 h 474638"/>
                    <a:gd name="connsiteX2" fmla="*/ 2770313 w 2770313"/>
                    <a:gd name="connsiteY2" fmla="*/ 79122 h 474638"/>
                    <a:gd name="connsiteX3" fmla="*/ 2770313 w 2770313"/>
                    <a:gd name="connsiteY3" fmla="*/ 474638 h 474638"/>
                    <a:gd name="connsiteX4" fmla="*/ 2770313 w 2770313"/>
                    <a:gd name="connsiteY4" fmla="*/ 474638 h 474638"/>
                    <a:gd name="connsiteX5" fmla="*/ 0 w 2770313"/>
                    <a:gd name="connsiteY5" fmla="*/ 474638 h 474638"/>
                    <a:gd name="connsiteX6" fmla="*/ 0 w 2770313"/>
                    <a:gd name="connsiteY6" fmla="*/ 474638 h 474638"/>
                    <a:gd name="connsiteX7" fmla="*/ 0 w 2770313"/>
                    <a:gd name="connsiteY7" fmla="*/ 79122 h 474638"/>
                    <a:gd name="connsiteX8" fmla="*/ 79122 w 2770313"/>
                    <a:gd name="connsiteY8" fmla="*/ 0 h 47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70313" h="474638">
                      <a:moveTo>
                        <a:pt x="79122" y="0"/>
                      </a:moveTo>
                      <a:lnTo>
                        <a:pt x="2691191" y="0"/>
                      </a:lnTo>
                      <a:cubicBezTo>
                        <a:pt x="2734889" y="0"/>
                        <a:pt x="2770313" y="35424"/>
                        <a:pt x="2770313" y="79122"/>
                      </a:cubicBezTo>
                      <a:lnTo>
                        <a:pt x="2770313" y="474638"/>
                      </a:lnTo>
                      <a:lnTo>
                        <a:pt x="2770313" y="474638"/>
                      </a:lnTo>
                      <a:lnTo>
                        <a:pt x="0" y="474638"/>
                      </a:lnTo>
                      <a:lnTo>
                        <a:pt x="0" y="474638"/>
                      </a:lnTo>
                      <a:lnTo>
                        <a:pt x="0" y="79122"/>
                      </a:lnTo>
                      <a:cubicBezTo>
                        <a:pt x="0" y="35424"/>
                        <a:pt x="35424" y="0"/>
                        <a:pt x="79122" y="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65084" tIns="65084" rIns="65084" bIns="4191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MrnContentType05</a:t>
                  </a:r>
                </a:p>
              </p:txBody>
            </p:sp>
            <p:sp>
              <p:nvSpPr>
                <p:cNvPr id="54" name="Rectangle: Rounded Corners 53">
                  <a:extLst>
                    <a:ext uri="{FF2B5EF4-FFF2-40B4-BE49-F238E27FC236}">
                      <a16:creationId xmlns:a16="http://schemas.microsoft.com/office/drawing/2014/main" id="{4DBB1E3D-AC5B-9978-C2C6-31E3F071D2B4}"/>
                    </a:ext>
                  </a:extLst>
                </p:cNvPr>
                <p:cNvSpPr/>
                <p:nvPr/>
              </p:nvSpPr>
              <p:spPr>
                <a:xfrm>
                  <a:off x="785343" y="2476837"/>
                  <a:ext cx="3091056" cy="716851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FDB9D0D-B70D-ACE0-8F8C-2F88B6539F9F}"/>
                  </a:ext>
                </a:extLst>
              </p:cNvPr>
              <p:cNvSpPr/>
              <p:nvPr/>
            </p:nvSpPr>
            <p:spPr>
              <a:xfrm>
                <a:off x="1637122" y="2253096"/>
                <a:ext cx="1938181" cy="197495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47F69FF-4965-D3D9-E797-BD2CFA8856B8}"/>
              </a:ext>
            </a:extLst>
          </p:cNvPr>
          <p:cNvGrpSpPr/>
          <p:nvPr/>
        </p:nvGrpSpPr>
        <p:grpSpPr>
          <a:xfrm>
            <a:off x="6645563" y="2664059"/>
            <a:ext cx="4355713" cy="1588591"/>
            <a:chOff x="6443351" y="1931587"/>
            <a:chExt cx="4355713" cy="158859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62B96EC-68E9-7135-5139-A228C5D1D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43351" y="2204978"/>
              <a:ext cx="4262245" cy="1272670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2B19130-F947-C268-C928-ABB39196AB80}"/>
                </a:ext>
              </a:extLst>
            </p:cNvPr>
            <p:cNvGrpSpPr/>
            <p:nvPr/>
          </p:nvGrpSpPr>
          <p:grpSpPr>
            <a:xfrm>
              <a:off x="6443352" y="1931587"/>
              <a:ext cx="4355712" cy="1588591"/>
              <a:chOff x="6375154" y="1909859"/>
              <a:chExt cx="4355712" cy="1588591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48D86F2-A0BC-035F-EBC8-017358558F45}"/>
                  </a:ext>
                </a:extLst>
              </p:cNvPr>
              <p:cNvSpPr/>
              <p:nvPr/>
            </p:nvSpPr>
            <p:spPr>
              <a:xfrm>
                <a:off x="6543928" y="1909859"/>
                <a:ext cx="2193545" cy="272510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MRNContentType05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021369A-4CC3-875C-AEAD-80E407806C94}"/>
                  </a:ext>
                </a:extLst>
              </p:cNvPr>
              <p:cNvSpPr/>
              <p:nvPr/>
            </p:nvSpPr>
            <p:spPr>
              <a:xfrm>
                <a:off x="7517699" y="2208952"/>
                <a:ext cx="1948917" cy="219911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0E7E1279-5D09-70E3-3BDA-62FA7B74155E}"/>
                  </a:ext>
                </a:extLst>
              </p:cNvPr>
              <p:cNvSpPr/>
              <p:nvPr/>
            </p:nvSpPr>
            <p:spPr>
              <a:xfrm>
                <a:off x="6375154" y="2189153"/>
                <a:ext cx="4355712" cy="1309297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DB3214E-DE4F-BE8A-C5D7-1DC95AF6AE6B}"/>
              </a:ext>
            </a:extLst>
          </p:cNvPr>
          <p:cNvSpPr/>
          <p:nvPr/>
        </p:nvSpPr>
        <p:spPr>
          <a:xfrm>
            <a:off x="3957692" y="1058935"/>
            <a:ext cx="4430844" cy="333178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2000" b="1" dirty="0">
                <a:latin typeface="Calibri" panose="020F0502020204030204" pitchFamily="34" charset="0"/>
              </a:rPr>
              <a:t>Example of ‘</a:t>
            </a:r>
            <a:r>
              <a:rPr lang="fr-BE" sz="2000" b="1" dirty="0" err="1">
                <a:latin typeface="Calibri" panose="020F0502020204030204" pitchFamily="34" charset="0"/>
              </a:rPr>
              <a:t>Renamed</a:t>
            </a:r>
            <a:r>
              <a:rPr lang="fr-BE" sz="2000" b="1" dirty="0">
                <a:latin typeface="Calibri" panose="020F0502020204030204" pitchFamily="34" charset="0"/>
              </a:rPr>
              <a:t>’ </a:t>
            </a:r>
            <a:r>
              <a:rPr lang="fr-BE" sz="2000" b="1" dirty="0" err="1">
                <a:latin typeface="Calibri" panose="020F0502020204030204" pitchFamily="34" charset="0"/>
              </a:rPr>
              <a:t>stype</a:t>
            </a:r>
            <a:r>
              <a:rPr lang="fr-BE" sz="2000" b="1" dirty="0">
                <a:latin typeface="Calibri" panose="020F0502020204030204" pitchFamily="34" charset="0"/>
              </a:rPr>
              <a:t> [typo </a:t>
            </a:r>
            <a:r>
              <a:rPr lang="fr-BE" sz="2000" b="1" dirty="0" err="1">
                <a:latin typeface="Calibri" panose="020F0502020204030204" pitchFamily="34" charset="0"/>
              </a:rPr>
              <a:t>fixed</a:t>
            </a:r>
            <a:r>
              <a:rPr lang="fr-BE" sz="2000" b="1" dirty="0">
                <a:latin typeface="Calibri" panose="020F0502020204030204" pitchFamily="34" charset="0"/>
              </a:rPr>
              <a:t>]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F85CE8-E4CB-EED0-6836-5E657E187EB3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D1E37E-F71F-54C1-F63C-F796CF703878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3DE795A-9299-006D-92B7-067B6A9E6957}"/>
              </a:ext>
            </a:extLst>
          </p:cNvPr>
          <p:cNvCxnSpPr>
            <a:cxnSpLocks/>
          </p:cNvCxnSpPr>
          <p:nvPr/>
        </p:nvCxnSpPr>
        <p:spPr>
          <a:xfrm>
            <a:off x="6173114" y="1977456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6BB5035-362A-C317-43EE-5E2E1A6B045C}"/>
              </a:ext>
            </a:extLst>
          </p:cNvPr>
          <p:cNvSpPr txBox="1">
            <a:spLocks/>
          </p:cNvSpPr>
          <p:nvPr/>
        </p:nvSpPr>
        <p:spPr>
          <a:xfrm>
            <a:off x="2562373" y="5910489"/>
            <a:ext cx="7036063" cy="740483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Small improvement, to be applied by all NAs when possible. </a:t>
            </a:r>
            <a:b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impact on business.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5D08AC9-7CAD-AC04-275E-3BE682BC738C}"/>
              </a:ext>
            </a:extLst>
          </p:cNvPr>
          <p:cNvGrpSpPr/>
          <p:nvPr/>
        </p:nvGrpSpPr>
        <p:grpSpPr>
          <a:xfrm>
            <a:off x="3721560" y="5278652"/>
            <a:ext cx="5876877" cy="621062"/>
            <a:chOff x="3351545" y="5992716"/>
            <a:chExt cx="5876877" cy="621062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C2F804-B8F3-5353-CD07-004EC26BCAB1}"/>
                </a:ext>
              </a:extLst>
            </p:cNvPr>
            <p:cNvSpPr txBox="1"/>
            <p:nvPr/>
          </p:nvSpPr>
          <p:spPr>
            <a:xfrm>
              <a:off x="3351545" y="5992716"/>
              <a:ext cx="5876877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Note: The type “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Lrn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ContentType02” shall be renamed to 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“</a:t>
              </a:r>
              <a:r>
                <a:rPr lang="en-US" sz="16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LRN</a:t>
              </a: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ContentType02” at the next deliverable of Phase 6.</a:t>
              </a:r>
              <a:endParaRPr lang="en-GB" sz="1600" dirty="0"/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FB77C6E3-1D24-AF43-9140-CFC33802CCE0}"/>
                </a:ext>
              </a:extLst>
            </p:cNvPr>
            <p:cNvSpPr/>
            <p:nvPr/>
          </p:nvSpPr>
          <p:spPr>
            <a:xfrm>
              <a:off x="3351546" y="6029003"/>
              <a:ext cx="5184659" cy="584775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6025795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AAA2D0-5B62-1F4E-C4DD-34697C2CB8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E7ACEB1-AD97-2938-0DDC-57314B6E6938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7E71A4C-76A8-8A45-983E-D377C2F45AF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5C244E4-DDD5-B06B-0F19-DACB4C7E14A2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AFD94023-9EEE-2C0B-931A-549D57BAB298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EFD15AA8-7EF2-EE3A-F8D5-F71D0B799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22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D001728-9AE3-FDE9-908F-E9DB4D497D85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F1254C6-E12D-9931-F42E-32847CA07C16}"/>
              </a:ext>
            </a:extLst>
          </p:cNvPr>
          <p:cNvGrpSpPr/>
          <p:nvPr/>
        </p:nvGrpSpPr>
        <p:grpSpPr>
          <a:xfrm>
            <a:off x="701288" y="2624763"/>
            <a:ext cx="5081391" cy="1708353"/>
            <a:chOff x="735457" y="1849447"/>
            <a:chExt cx="5081391" cy="170835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2CC0819-BA28-D64D-8459-62081F7275E6}"/>
                </a:ext>
              </a:extLst>
            </p:cNvPr>
            <p:cNvGrpSpPr/>
            <p:nvPr/>
          </p:nvGrpSpPr>
          <p:grpSpPr>
            <a:xfrm>
              <a:off x="735457" y="2255346"/>
              <a:ext cx="5013052" cy="1272965"/>
              <a:chOff x="742950" y="3865962"/>
              <a:chExt cx="5353050" cy="1381125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C5FC00A-5006-D248-D623-2380448D91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42950" y="3865962"/>
                <a:ext cx="5353050" cy="1381125"/>
              </a:xfrm>
              <a:prstGeom prst="rect">
                <a:avLst/>
              </a:prstGeom>
            </p:spPr>
          </p:pic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C31D10D-37D9-BCBC-CE3D-CC3B6C89A50A}"/>
                  </a:ext>
                </a:extLst>
              </p:cNvPr>
              <p:cNvSpPr/>
              <p:nvPr/>
            </p:nvSpPr>
            <p:spPr>
              <a:xfrm>
                <a:off x="2400244" y="4909786"/>
                <a:ext cx="2665531" cy="174277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C55E281-BFFB-2BE0-57A5-31370438DBF8}"/>
                </a:ext>
              </a:extLst>
            </p:cNvPr>
            <p:cNvGrpSpPr/>
            <p:nvPr/>
          </p:nvGrpSpPr>
          <p:grpSpPr>
            <a:xfrm>
              <a:off x="803796" y="1849447"/>
              <a:ext cx="5013052" cy="1708353"/>
              <a:chOff x="781271" y="2208016"/>
              <a:chExt cx="4079848" cy="1361754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AA814DBA-F16B-637C-DFE5-5413100952CE}"/>
                  </a:ext>
                </a:extLst>
              </p:cNvPr>
              <p:cNvSpPr/>
              <p:nvPr/>
            </p:nvSpPr>
            <p:spPr>
              <a:xfrm>
                <a:off x="799560" y="2208016"/>
                <a:ext cx="3845428" cy="273825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OriginalAttributeValueContent</a:t>
                </a:r>
                <a:endPara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8B413B72-B793-BA0E-7E46-99293DB04DC6}"/>
                  </a:ext>
                </a:extLst>
              </p:cNvPr>
              <p:cNvSpPr/>
              <p:nvPr/>
            </p:nvSpPr>
            <p:spPr>
              <a:xfrm>
                <a:off x="781271" y="2478801"/>
                <a:ext cx="4079848" cy="109096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DF67488-E370-B551-327D-1BF0BF7C625E}"/>
              </a:ext>
            </a:extLst>
          </p:cNvPr>
          <p:cNvGrpSpPr/>
          <p:nvPr/>
        </p:nvGrpSpPr>
        <p:grpSpPr>
          <a:xfrm>
            <a:off x="6347900" y="2613895"/>
            <a:ext cx="5052001" cy="1708353"/>
            <a:chOff x="6649865" y="1849448"/>
            <a:chExt cx="5052001" cy="170835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342E4D1-474C-106A-C1B8-01A189AAFE7D}"/>
                </a:ext>
              </a:extLst>
            </p:cNvPr>
            <p:cNvGrpSpPr/>
            <p:nvPr/>
          </p:nvGrpSpPr>
          <p:grpSpPr>
            <a:xfrm>
              <a:off x="6649865" y="2288325"/>
              <a:ext cx="5013053" cy="1190616"/>
              <a:chOff x="5931408" y="3902029"/>
              <a:chExt cx="5486400" cy="135255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E7D0FB5-4341-1DCE-7D30-7648E20D22F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31408" y="3902029"/>
                <a:ext cx="5486400" cy="1352550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3B4E937-D16D-8531-D7AF-0142357F8493}"/>
                  </a:ext>
                </a:extLst>
              </p:cNvPr>
              <p:cNvSpPr/>
              <p:nvPr/>
            </p:nvSpPr>
            <p:spPr>
              <a:xfrm>
                <a:off x="7525514" y="4897235"/>
                <a:ext cx="3396973" cy="267285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72449D5-E72C-78E2-325D-D5A9FD8BF327}"/>
                </a:ext>
              </a:extLst>
            </p:cNvPr>
            <p:cNvGrpSpPr/>
            <p:nvPr/>
          </p:nvGrpSpPr>
          <p:grpSpPr>
            <a:xfrm>
              <a:off x="6688817" y="1849448"/>
              <a:ext cx="5013049" cy="1708353"/>
              <a:chOff x="781271" y="2208016"/>
              <a:chExt cx="4079848" cy="1361754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F25019B2-23E2-B911-E374-F9A5A3FCBEFE}"/>
                  </a:ext>
                </a:extLst>
              </p:cNvPr>
              <p:cNvSpPr/>
              <p:nvPr/>
            </p:nvSpPr>
            <p:spPr>
              <a:xfrm>
                <a:off x="799559" y="2208016"/>
                <a:ext cx="3866008" cy="273825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8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OriginalAttributeValueContent</a:t>
                </a:r>
                <a:endParaRPr lang="en-US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100A0B7F-B7B0-2CE8-C965-76C67E0E8375}"/>
                  </a:ext>
                </a:extLst>
              </p:cNvPr>
              <p:cNvSpPr/>
              <p:nvPr/>
            </p:nvSpPr>
            <p:spPr>
              <a:xfrm>
                <a:off x="781271" y="2478801"/>
                <a:ext cx="4079848" cy="109096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EA25191-32B9-3F37-439B-6AF6563D6F31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59CEC76-9EE0-5206-D743-570B9FE82597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F1F9E02-6576-12D8-B72E-D935FBFA7086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AC00F3F0-548D-5651-F2B5-03D283B5FE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2827" y="4616799"/>
            <a:ext cx="8540574" cy="13890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DB89314-19CE-C3D1-83F7-23A02B529139}"/>
              </a:ext>
            </a:extLst>
          </p:cNvPr>
          <p:cNvSpPr/>
          <p:nvPr/>
        </p:nvSpPr>
        <p:spPr>
          <a:xfrm>
            <a:off x="3141834" y="947512"/>
            <a:ext cx="5944616" cy="579236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1800" b="1" dirty="0">
                <a:latin typeface="Calibri" panose="020F0502020204030204" pitchFamily="34" charset="0"/>
              </a:rPr>
              <a:t>Example of </a:t>
            </a:r>
            <a:r>
              <a:rPr lang="fr-BE" sz="1800" b="1" dirty="0" err="1">
                <a:latin typeface="Calibri" panose="020F0502020204030204" pitchFamily="34" charset="0"/>
              </a:rPr>
              <a:t>stype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with</a:t>
            </a:r>
            <a:r>
              <a:rPr lang="fr-BE" sz="1800" b="1" dirty="0">
                <a:latin typeface="Calibri" panose="020F0502020204030204" pitchFamily="34" charset="0"/>
              </a:rPr>
              <a:t> ‘</a:t>
            </a:r>
            <a:r>
              <a:rPr lang="fr-BE" sz="1800" b="1" dirty="0" err="1">
                <a:latin typeface="Calibri" panose="020F0502020204030204" pitchFamily="34" charset="0"/>
              </a:rPr>
              <a:t>same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name</a:t>
            </a:r>
            <a:r>
              <a:rPr lang="fr-BE" sz="1800" b="1" dirty="0">
                <a:latin typeface="Calibri" panose="020F0502020204030204" pitchFamily="34" charset="0"/>
              </a:rPr>
              <a:t> but </a:t>
            </a:r>
            <a:r>
              <a:rPr lang="fr-BE" sz="1800" b="1" dirty="0" err="1">
                <a:latin typeface="Calibri" panose="020F0502020204030204" pitchFamily="34" charset="0"/>
              </a:rPr>
              <a:t>stricter</a:t>
            </a:r>
            <a:r>
              <a:rPr lang="fr-BE" sz="1800" b="1" dirty="0">
                <a:latin typeface="Calibri" panose="020F0502020204030204" pitchFamily="34" charset="0"/>
              </a:rPr>
              <a:t> restriction’, </a:t>
            </a:r>
            <a:r>
              <a:rPr lang="fr-BE" sz="1800" b="1" dirty="0" err="1">
                <a:latin typeface="Calibri" panose="020F0502020204030204" pitchFamily="34" charset="0"/>
              </a:rPr>
              <a:t>applied</a:t>
            </a:r>
            <a:r>
              <a:rPr lang="fr-BE" sz="1800" b="1" dirty="0">
                <a:latin typeface="Calibri" panose="020F0502020204030204" pitchFamily="34" charset="0"/>
              </a:rPr>
              <a:t> on </a:t>
            </a:r>
            <a:r>
              <a:rPr lang="fr-BE" sz="1800" b="1" dirty="0" err="1">
                <a:latin typeface="Calibri" panose="020F0502020204030204" pitchFamily="34" charset="0"/>
              </a:rPr>
              <a:t>existing</a:t>
            </a:r>
            <a:r>
              <a:rPr lang="fr-BE" sz="1800" b="1" dirty="0">
                <a:latin typeface="Calibri" panose="020F0502020204030204" pitchFamily="34" charset="0"/>
              </a:rPr>
              <a:t> &amp; new messages for Opt-In and Opt-Out.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8DCABEDF-5EFA-A467-555D-11D5390E81A5}"/>
              </a:ext>
            </a:extLst>
          </p:cNvPr>
          <p:cNvSpPr txBox="1">
            <a:spLocks/>
          </p:cNvSpPr>
          <p:nvPr/>
        </p:nvSpPr>
        <p:spPr>
          <a:xfrm>
            <a:off x="1902827" y="6071848"/>
            <a:ext cx="7570174" cy="714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Small improvement, to be applied by all NAs as soon as possible. Low risk of rejections. No impact on business.</a:t>
            </a:r>
          </a:p>
        </p:txBody>
      </p:sp>
    </p:spTree>
    <p:extLst>
      <p:ext uri="{BB962C8B-B14F-4D97-AF65-F5344CB8AC3E}">
        <p14:creationId xmlns:p14="http://schemas.microsoft.com/office/powerpoint/2010/main" val="15490304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44D56F-E601-D6B4-4A50-CBAD032CF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54C01CC-19AE-770C-CDAA-03133763EBA6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630F55F-3330-AC93-9E0D-836C850D5F06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38CC548-2521-6387-6770-A841C56F6FFF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9ED7ABC7-52A3-975C-84F4-E608BBA2C1A3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14F73396-0BF1-7986-6337-96185D631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23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28F3929-52C3-AFEE-DE23-808C61772FA3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E03043F-CF58-BA3C-383D-8944A0945098}"/>
              </a:ext>
            </a:extLst>
          </p:cNvPr>
          <p:cNvGrpSpPr/>
          <p:nvPr/>
        </p:nvGrpSpPr>
        <p:grpSpPr>
          <a:xfrm>
            <a:off x="781325" y="2128012"/>
            <a:ext cx="5013052" cy="1708353"/>
            <a:chOff x="803796" y="1849447"/>
            <a:chExt cx="5013052" cy="170835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7F218A4-215E-1219-EE9C-E178009D17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39559" y="2242432"/>
              <a:ext cx="4911452" cy="123651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04FB0F-5589-B3E8-D4F8-3B605D428088}"/>
                </a:ext>
              </a:extLst>
            </p:cNvPr>
            <p:cNvSpPr/>
            <p:nvPr/>
          </p:nvSpPr>
          <p:spPr>
            <a:xfrm>
              <a:off x="2278344" y="3164380"/>
              <a:ext cx="2496230" cy="160629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456F2EF-F5B8-76FF-3036-91B2A33183C5}"/>
                </a:ext>
              </a:extLst>
            </p:cNvPr>
            <p:cNvGrpSpPr/>
            <p:nvPr/>
          </p:nvGrpSpPr>
          <p:grpSpPr>
            <a:xfrm>
              <a:off x="803796" y="1849447"/>
              <a:ext cx="5013052" cy="1708353"/>
              <a:chOff x="781271" y="2208016"/>
              <a:chExt cx="4079848" cy="1361754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3E331723-1D6F-B3D9-D0C9-4784166A69E2}"/>
                  </a:ext>
                </a:extLst>
              </p:cNvPr>
              <p:cNvSpPr/>
              <p:nvPr/>
            </p:nvSpPr>
            <p:spPr>
              <a:xfrm>
                <a:off x="799560" y="2208016"/>
                <a:ext cx="3845428" cy="273825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RejectionReasonContent</a:t>
                </a:r>
                <a:endPara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08246980-6138-E3B3-FD41-DA654A099F5D}"/>
                  </a:ext>
                </a:extLst>
              </p:cNvPr>
              <p:cNvSpPr/>
              <p:nvPr/>
            </p:nvSpPr>
            <p:spPr>
              <a:xfrm>
                <a:off x="781271" y="2478801"/>
                <a:ext cx="4079848" cy="109096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02411AA-EA2D-9A0C-AAFB-A794A62FBD68}"/>
              </a:ext>
            </a:extLst>
          </p:cNvPr>
          <p:cNvGrpSpPr/>
          <p:nvPr/>
        </p:nvGrpSpPr>
        <p:grpSpPr>
          <a:xfrm>
            <a:off x="6368321" y="2124442"/>
            <a:ext cx="5503183" cy="1708353"/>
            <a:chOff x="6688817" y="1849448"/>
            <a:chExt cx="5503183" cy="1708353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803536C-D1FF-8DFD-B8FA-A847B4072F5E}"/>
                </a:ext>
              </a:extLst>
            </p:cNvPr>
            <p:cNvSpPr/>
            <p:nvPr/>
          </p:nvSpPr>
          <p:spPr>
            <a:xfrm>
              <a:off x="6711288" y="1849448"/>
              <a:ext cx="4750296" cy="343520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RejectionReasonContent</a:t>
              </a:r>
              <a:endPara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3C7306B-3E23-2263-EEFC-4C42E57DDDD6}"/>
                </a:ext>
              </a:extLst>
            </p:cNvPr>
            <p:cNvGrpSpPr/>
            <p:nvPr/>
          </p:nvGrpSpPr>
          <p:grpSpPr>
            <a:xfrm>
              <a:off x="6688817" y="2189154"/>
              <a:ext cx="5503183" cy="1368647"/>
              <a:chOff x="6688817" y="2189154"/>
              <a:chExt cx="5503183" cy="1368647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0028A02-0C7A-B3C7-308B-CBF41D3C448A}"/>
                  </a:ext>
                </a:extLst>
              </p:cNvPr>
              <p:cNvGrpSpPr/>
              <p:nvPr/>
            </p:nvGrpSpPr>
            <p:grpSpPr>
              <a:xfrm>
                <a:off x="6688817" y="2310994"/>
                <a:ext cx="5503183" cy="1242183"/>
                <a:chOff x="2317652" y="4201343"/>
                <a:chExt cx="5638955" cy="1285057"/>
              </a:xfrm>
            </p:grpSpPr>
            <p:pic>
              <p:nvPicPr>
                <p:cNvPr id="11" name="Picture 10">
                  <a:extLst>
                    <a:ext uri="{FF2B5EF4-FFF2-40B4-BE49-F238E27FC236}">
                      <a16:creationId xmlns:a16="http://schemas.microsoft.com/office/drawing/2014/main" id="{6D6A4D9D-38D3-8128-2EC6-F09AF52EF0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317652" y="4201343"/>
                  <a:ext cx="5638955" cy="1285057"/>
                </a:xfrm>
                <a:prstGeom prst="rect">
                  <a:avLst/>
                </a:prstGeom>
              </p:spPr>
            </p:pic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BD6C6EE1-F6C8-21A9-FB48-BCA3E04A529E}"/>
                    </a:ext>
                  </a:extLst>
                </p:cNvPr>
                <p:cNvSpPr/>
                <p:nvPr/>
              </p:nvSpPr>
              <p:spPr>
                <a:xfrm>
                  <a:off x="3607394" y="5150134"/>
                  <a:ext cx="2784262" cy="235284"/>
                </a:xfrm>
                <a:prstGeom prst="rect">
                  <a:avLst/>
                </a:prstGeom>
                <a:noFill/>
                <a:ln w="1905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B519934A-69DA-AE19-5CE7-6CA931571B29}"/>
                  </a:ext>
                </a:extLst>
              </p:cNvPr>
              <p:cNvSpPr/>
              <p:nvPr/>
            </p:nvSpPr>
            <p:spPr>
              <a:xfrm>
                <a:off x="6688817" y="2189154"/>
                <a:ext cx="5503183" cy="1368647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C7506C2-1F47-2C29-8938-59F5E3AFCDE8}"/>
              </a:ext>
            </a:extLst>
          </p:cNvPr>
          <p:cNvSpPr txBox="1">
            <a:spLocks/>
          </p:cNvSpPr>
          <p:nvPr/>
        </p:nvSpPr>
        <p:spPr>
          <a:xfrm>
            <a:off x="2100613" y="5905635"/>
            <a:ext cx="7725434" cy="7146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Small improvement, to be applied by all NAs as soon as possible. No risk of rejections on Common Domain. No impact on business.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5482F1-B224-5AC2-05FB-45DF00CECD1C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063DA1-C0BA-752D-050F-F01357BB8BA3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4EE59F-2AC4-7BF3-4438-210C022DDA23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C4080DB5-E4F7-8795-FB1C-7C39BEC94B3E}"/>
              </a:ext>
            </a:extLst>
          </p:cNvPr>
          <p:cNvSpPr/>
          <p:nvPr/>
        </p:nvSpPr>
        <p:spPr>
          <a:xfrm>
            <a:off x="3141834" y="947512"/>
            <a:ext cx="5944616" cy="579236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1800" b="1" dirty="0">
                <a:latin typeface="Calibri" panose="020F0502020204030204" pitchFamily="34" charset="0"/>
              </a:rPr>
              <a:t>Example of </a:t>
            </a:r>
            <a:r>
              <a:rPr lang="fr-BE" sz="1800" b="1" dirty="0" err="1">
                <a:latin typeface="Calibri" panose="020F0502020204030204" pitchFamily="34" charset="0"/>
              </a:rPr>
              <a:t>stype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with</a:t>
            </a:r>
            <a:r>
              <a:rPr lang="fr-BE" sz="1800" b="1" dirty="0">
                <a:latin typeface="Calibri" panose="020F0502020204030204" pitchFamily="34" charset="0"/>
              </a:rPr>
              <a:t> ‘</a:t>
            </a:r>
            <a:r>
              <a:rPr lang="fr-BE" sz="1800" b="1" dirty="0" err="1">
                <a:latin typeface="Calibri" panose="020F0502020204030204" pitchFamily="34" charset="0"/>
              </a:rPr>
              <a:t>same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name</a:t>
            </a:r>
            <a:r>
              <a:rPr lang="fr-BE" sz="1800" b="1" dirty="0">
                <a:latin typeface="Calibri" panose="020F0502020204030204" pitchFamily="34" charset="0"/>
              </a:rPr>
              <a:t> but </a:t>
            </a:r>
            <a:r>
              <a:rPr lang="fr-BE" sz="1800" b="1" dirty="0" err="1">
                <a:latin typeface="Calibri" panose="020F0502020204030204" pitchFamily="34" charset="0"/>
              </a:rPr>
              <a:t>stricter</a:t>
            </a:r>
            <a:r>
              <a:rPr lang="fr-BE" sz="1800" b="1" dirty="0">
                <a:latin typeface="Calibri" panose="020F0502020204030204" pitchFamily="34" charset="0"/>
              </a:rPr>
              <a:t> restriction’, </a:t>
            </a:r>
            <a:r>
              <a:rPr lang="fr-BE" sz="1800" b="1" dirty="0" err="1">
                <a:latin typeface="Calibri" panose="020F0502020204030204" pitchFamily="34" charset="0"/>
              </a:rPr>
              <a:t>applied</a:t>
            </a:r>
            <a:r>
              <a:rPr lang="fr-BE" sz="1800" b="1" dirty="0">
                <a:latin typeface="Calibri" panose="020F0502020204030204" pitchFamily="34" charset="0"/>
              </a:rPr>
              <a:t> on </a:t>
            </a:r>
            <a:r>
              <a:rPr lang="fr-BE" sz="1800" b="1" dirty="0" err="1">
                <a:latin typeface="Calibri" panose="020F0502020204030204" pitchFamily="34" charset="0"/>
              </a:rPr>
              <a:t>existing</a:t>
            </a:r>
            <a:r>
              <a:rPr lang="fr-BE" sz="1800" b="1" dirty="0">
                <a:latin typeface="Calibri" panose="020F0502020204030204" pitchFamily="34" charset="0"/>
              </a:rPr>
              <a:t> &amp; new messages for Opt-In and Opt-Out.</a:t>
            </a:r>
            <a:endParaRPr lang="en-GB" sz="18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66722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7ABA1-6001-E2B7-77A1-2CF59E1CC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67A70AC-81E9-183B-F989-51D7E29A5F32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47D409-8C49-6C6E-4C5B-6721E018386D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AD6E05E-B72B-8661-9A90-44EF740C5E1C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2AEB1B1-DD89-5303-655B-B5328129D6B5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44D75F46-7B8C-83BF-CB3C-A5A7B299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24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7AA522-54A9-AF55-B532-0A9DE5743783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A2C8320-BC3D-5DCC-0C56-C164831BD21E}"/>
              </a:ext>
            </a:extLst>
          </p:cNvPr>
          <p:cNvGrpSpPr/>
          <p:nvPr/>
        </p:nvGrpSpPr>
        <p:grpSpPr>
          <a:xfrm>
            <a:off x="499295" y="2385514"/>
            <a:ext cx="5511939" cy="2271057"/>
            <a:chOff x="490933" y="1871177"/>
            <a:chExt cx="5511939" cy="227105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61D39BE-1B30-188E-2E52-1D339C399743}"/>
                </a:ext>
              </a:extLst>
            </p:cNvPr>
            <p:cNvGrpSpPr/>
            <p:nvPr/>
          </p:nvGrpSpPr>
          <p:grpSpPr>
            <a:xfrm>
              <a:off x="490933" y="1871177"/>
              <a:ext cx="5511939" cy="2271057"/>
              <a:chOff x="490933" y="1871177"/>
              <a:chExt cx="5511939" cy="227105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49D9C86-C059-63C9-E60D-1E830E4134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90933" y="2231032"/>
                <a:ext cx="5503184" cy="1846597"/>
              </a:xfrm>
              <a:prstGeom prst="rect">
                <a:avLst/>
              </a:prstGeom>
            </p:spPr>
          </p:pic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D07B54BF-346B-9E9F-2B59-C61A58920FC8}"/>
                  </a:ext>
                </a:extLst>
              </p:cNvPr>
              <p:cNvGrpSpPr/>
              <p:nvPr/>
            </p:nvGrpSpPr>
            <p:grpSpPr>
              <a:xfrm>
                <a:off x="499689" y="1871177"/>
                <a:ext cx="5503183" cy="2271057"/>
                <a:chOff x="781271" y="2284602"/>
                <a:chExt cx="4079848" cy="1285168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EDC3A2BA-3B80-3E12-1322-9D1B7001EAA4}"/>
                    </a:ext>
                  </a:extLst>
                </p:cNvPr>
                <p:cNvSpPr/>
                <p:nvPr/>
              </p:nvSpPr>
              <p:spPr>
                <a:xfrm>
                  <a:off x="822548" y="2284602"/>
                  <a:ext cx="1840559" cy="185115"/>
                </a:xfrm>
                <a:custGeom>
                  <a:avLst/>
                  <a:gdLst>
                    <a:gd name="connsiteX0" fmla="*/ 79122 w 2770313"/>
                    <a:gd name="connsiteY0" fmla="*/ 0 h 474638"/>
                    <a:gd name="connsiteX1" fmla="*/ 2691191 w 2770313"/>
                    <a:gd name="connsiteY1" fmla="*/ 0 h 474638"/>
                    <a:gd name="connsiteX2" fmla="*/ 2770313 w 2770313"/>
                    <a:gd name="connsiteY2" fmla="*/ 79122 h 474638"/>
                    <a:gd name="connsiteX3" fmla="*/ 2770313 w 2770313"/>
                    <a:gd name="connsiteY3" fmla="*/ 474638 h 474638"/>
                    <a:gd name="connsiteX4" fmla="*/ 2770313 w 2770313"/>
                    <a:gd name="connsiteY4" fmla="*/ 474638 h 474638"/>
                    <a:gd name="connsiteX5" fmla="*/ 0 w 2770313"/>
                    <a:gd name="connsiteY5" fmla="*/ 474638 h 474638"/>
                    <a:gd name="connsiteX6" fmla="*/ 0 w 2770313"/>
                    <a:gd name="connsiteY6" fmla="*/ 474638 h 474638"/>
                    <a:gd name="connsiteX7" fmla="*/ 0 w 2770313"/>
                    <a:gd name="connsiteY7" fmla="*/ 79122 h 474638"/>
                    <a:gd name="connsiteX8" fmla="*/ 79122 w 2770313"/>
                    <a:gd name="connsiteY8" fmla="*/ 0 h 47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70313" h="474638">
                      <a:moveTo>
                        <a:pt x="79122" y="0"/>
                      </a:moveTo>
                      <a:lnTo>
                        <a:pt x="2691191" y="0"/>
                      </a:lnTo>
                      <a:cubicBezTo>
                        <a:pt x="2734889" y="0"/>
                        <a:pt x="2770313" y="35424"/>
                        <a:pt x="2770313" y="79122"/>
                      </a:cubicBezTo>
                      <a:lnTo>
                        <a:pt x="2770313" y="474638"/>
                      </a:lnTo>
                      <a:lnTo>
                        <a:pt x="2770313" y="474638"/>
                      </a:lnTo>
                      <a:lnTo>
                        <a:pt x="0" y="474638"/>
                      </a:lnTo>
                      <a:lnTo>
                        <a:pt x="0" y="474638"/>
                      </a:lnTo>
                      <a:lnTo>
                        <a:pt x="0" y="79122"/>
                      </a:lnTo>
                      <a:cubicBezTo>
                        <a:pt x="0" y="35424"/>
                        <a:pt x="35424" y="0"/>
                        <a:pt x="79122" y="0"/>
                      </a:cubicBezTo>
                      <a:close/>
                    </a:path>
                  </a:pathLst>
                </a:custGeom>
                <a:solidFill>
                  <a:schemeClr val="tx2"/>
                </a:solidFill>
              </p:spPr>
              <p:style>
                <a:lnRef idx="2">
                  <a:schemeClr val="accen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rgbClr r="0" g="0" b="0"/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65084" tIns="65084" rIns="65084" bIns="4191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779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en-US" err="1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RiskAnalysisResultCode</a:t>
                  </a:r>
                  <a:endParaRPr lang="en-US" sz="16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4" name="Rectangle: Rounded Corners 53">
                  <a:extLst>
                    <a:ext uri="{FF2B5EF4-FFF2-40B4-BE49-F238E27FC236}">
                      <a16:creationId xmlns:a16="http://schemas.microsoft.com/office/drawing/2014/main" id="{ED0D5E1A-C82C-E1D4-12DC-5263AD020CD0}"/>
                    </a:ext>
                  </a:extLst>
                </p:cNvPr>
                <p:cNvSpPr/>
                <p:nvPr/>
              </p:nvSpPr>
              <p:spPr>
                <a:xfrm>
                  <a:off x="781271" y="2478801"/>
                  <a:ext cx="4079848" cy="1090969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</p:grp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F36A172-E92D-B16B-E94C-F1CA88A0A7C6}"/>
                </a:ext>
              </a:extLst>
            </p:cNvPr>
            <p:cNvSpPr/>
            <p:nvPr/>
          </p:nvSpPr>
          <p:spPr>
            <a:xfrm>
              <a:off x="741620" y="3191812"/>
              <a:ext cx="2403915" cy="584660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09B88FE-20C2-6D16-9190-177AC288DCDA}"/>
              </a:ext>
            </a:extLst>
          </p:cNvPr>
          <p:cNvGrpSpPr/>
          <p:nvPr/>
        </p:nvGrpSpPr>
        <p:grpSpPr>
          <a:xfrm>
            <a:off x="6443351" y="2407899"/>
            <a:ext cx="5503183" cy="2042202"/>
            <a:chOff x="6375153" y="1849447"/>
            <a:chExt cx="5503183" cy="204220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793ABAA-3BD5-A61A-7935-C03DB18C95B2}"/>
                </a:ext>
              </a:extLst>
            </p:cNvPr>
            <p:cNvSpPr/>
            <p:nvPr/>
          </p:nvSpPr>
          <p:spPr>
            <a:xfrm>
              <a:off x="6397624" y="1849447"/>
              <a:ext cx="2424518" cy="343520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RiskAnalysisResultCode</a:t>
              </a:r>
              <a:endParaRPr lang="en-US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27BE24D-F644-680F-D488-5B56E7ABE597}"/>
                </a:ext>
              </a:extLst>
            </p:cNvPr>
            <p:cNvGrpSpPr/>
            <p:nvPr/>
          </p:nvGrpSpPr>
          <p:grpSpPr>
            <a:xfrm>
              <a:off x="6409143" y="2230680"/>
              <a:ext cx="5409071" cy="1660969"/>
              <a:chOff x="6469265" y="3217531"/>
              <a:chExt cx="5409071" cy="1660969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A4BDD1EF-98D8-EEBD-1CDF-63B8030B53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9265" y="3217531"/>
                <a:ext cx="5409071" cy="1660969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AB51657-24FD-E30C-98B9-561A0081D9DB}"/>
                  </a:ext>
                </a:extLst>
              </p:cNvPr>
              <p:cNvSpPr/>
              <p:nvPr/>
            </p:nvSpPr>
            <p:spPr>
              <a:xfrm>
                <a:off x="6673721" y="4142231"/>
                <a:ext cx="2717224" cy="440133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2BB5FF0-6809-2B9A-7D54-46F8B84C6723}"/>
                </a:ext>
              </a:extLst>
            </p:cNvPr>
            <p:cNvSpPr/>
            <p:nvPr/>
          </p:nvSpPr>
          <p:spPr>
            <a:xfrm>
              <a:off x="6375153" y="2189153"/>
              <a:ext cx="5503183" cy="1702496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DE4A074-BD8A-2A67-3DDA-D63F0A93A3F4}"/>
              </a:ext>
            </a:extLst>
          </p:cNvPr>
          <p:cNvSpPr/>
          <p:nvPr/>
        </p:nvSpPr>
        <p:spPr>
          <a:xfrm>
            <a:off x="3759702" y="988093"/>
            <a:ext cx="4754811" cy="270711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1800" b="1" dirty="0">
                <a:latin typeface="Calibri" panose="020F0502020204030204" pitchFamily="34" charset="0"/>
              </a:rPr>
              <a:t>Example of ‘</a:t>
            </a:r>
            <a:r>
              <a:rPr lang="fr-BE" sz="1800" b="1" dirty="0" err="1">
                <a:latin typeface="Calibri" panose="020F0502020204030204" pitchFamily="34" charset="0"/>
              </a:rPr>
              <a:t>Modified</a:t>
            </a:r>
            <a:r>
              <a:rPr lang="fr-BE" sz="1800" b="1" dirty="0">
                <a:latin typeface="Calibri" panose="020F0502020204030204" pitchFamily="34" charset="0"/>
              </a:rPr>
              <a:t>’ </a:t>
            </a:r>
            <a:r>
              <a:rPr lang="fr-BE" sz="1800" b="1" dirty="0" err="1">
                <a:latin typeface="Calibri" panose="020F0502020204030204" pitchFamily="34" charset="0"/>
              </a:rPr>
              <a:t>stypes</a:t>
            </a:r>
            <a:r>
              <a:rPr lang="fr-BE" sz="1800" b="1" dirty="0">
                <a:latin typeface="Calibri" panose="020F0502020204030204" pitchFamily="34" charset="0"/>
              </a:rPr>
              <a:t> [</a:t>
            </a:r>
            <a:r>
              <a:rPr lang="fr-BE" sz="1800" b="1" dirty="0" err="1">
                <a:latin typeface="Calibri" panose="020F0502020204030204" pitchFamily="34" charset="0"/>
              </a:rPr>
              <a:t>other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than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name</a:t>
            </a:r>
            <a:r>
              <a:rPr lang="fr-BE" sz="1800" b="1" dirty="0">
                <a:latin typeface="Calibri" panose="020F0502020204030204" pitchFamily="34" charset="0"/>
              </a:rPr>
              <a:t>]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D0DBA-3B44-06E7-7383-5CF9BA6A59BB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DAEFAA-0D0E-4525-9E05-34D78C85321E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7C1C63B-E912-6FAC-00B8-0124CD690D2B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5416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244B0-4DBF-44D8-A7D6-7A1FA7B14D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5866EC8-C621-AEB3-3029-28A82ECA9D81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FB65BA0-8DFC-876F-F794-453001ABCC71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70BC4E7A-575F-B81A-93CB-20D96814AE55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406F5E34-068F-9DBD-7C80-B70E0791FF2D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B5632C50-31DB-11A0-CC3A-1C76571F8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25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0AE0F86-2FE4-8F49-49F9-04E9CBBB7F72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B4132B3-9E28-AFCC-67B4-7CA4840C0753}"/>
              </a:ext>
            </a:extLst>
          </p:cNvPr>
          <p:cNvGrpSpPr/>
          <p:nvPr/>
        </p:nvGrpSpPr>
        <p:grpSpPr>
          <a:xfrm>
            <a:off x="1275211" y="2868541"/>
            <a:ext cx="4079848" cy="1361754"/>
            <a:chOff x="781271" y="2208016"/>
            <a:chExt cx="4079848" cy="1361754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F3A6C53-B4FB-FD57-40EF-322B4B321E0F}"/>
                </a:ext>
              </a:extLst>
            </p:cNvPr>
            <p:cNvGrpSpPr/>
            <p:nvPr/>
          </p:nvGrpSpPr>
          <p:grpSpPr>
            <a:xfrm>
              <a:off x="781271" y="2208016"/>
              <a:ext cx="4079848" cy="1361754"/>
              <a:chOff x="781271" y="2208016"/>
              <a:chExt cx="4079848" cy="1361754"/>
            </a:xfrm>
          </p:grpSpPr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9997548A-06FC-749D-B727-6784E67BDDA4}"/>
                  </a:ext>
                </a:extLst>
              </p:cNvPr>
              <p:cNvSpPr/>
              <p:nvPr/>
            </p:nvSpPr>
            <p:spPr>
              <a:xfrm>
                <a:off x="799560" y="2208016"/>
                <a:ext cx="2180354" cy="273825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ErrorColumnNumber</a:t>
                </a:r>
                <a:endParaRPr lang="en-US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CED9B8F4-B1DC-B3C5-2551-A84E5FFD331C}"/>
                  </a:ext>
                </a:extLst>
              </p:cNvPr>
              <p:cNvGrpSpPr/>
              <p:nvPr/>
            </p:nvGrpSpPr>
            <p:grpSpPr>
              <a:xfrm>
                <a:off x="781271" y="2478801"/>
                <a:ext cx="4079848" cy="1090969"/>
                <a:chOff x="540305" y="2940349"/>
                <a:chExt cx="4079848" cy="1090969"/>
              </a:xfrm>
            </p:grpSpPr>
            <p:sp>
              <p:nvSpPr>
                <p:cNvPr id="54" name="Rectangle: Rounded Corners 53">
                  <a:extLst>
                    <a:ext uri="{FF2B5EF4-FFF2-40B4-BE49-F238E27FC236}">
                      <a16:creationId xmlns:a16="http://schemas.microsoft.com/office/drawing/2014/main" id="{882751AE-065B-F904-53DB-B75ED58EB847}"/>
                    </a:ext>
                  </a:extLst>
                </p:cNvPr>
                <p:cNvSpPr/>
                <p:nvPr/>
              </p:nvSpPr>
              <p:spPr>
                <a:xfrm>
                  <a:off x="540305" y="2940349"/>
                  <a:ext cx="4079848" cy="1090969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pic>
              <p:nvPicPr>
                <p:cNvPr id="3" name="Picture 2">
                  <a:extLst>
                    <a:ext uri="{FF2B5EF4-FFF2-40B4-BE49-F238E27FC236}">
                      <a16:creationId xmlns:a16="http://schemas.microsoft.com/office/drawing/2014/main" id="{F4B2F568-B0BB-F068-F23E-7CCB33C939A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93165" y="2984211"/>
                  <a:ext cx="4026987" cy="1022616"/>
                </a:xfrm>
                <a:prstGeom prst="rect">
                  <a:avLst/>
                </a:prstGeom>
              </p:spPr>
            </p:pic>
          </p:grp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F6133E2-818C-38F2-D39D-3BCD5DF8BA2B}"/>
                </a:ext>
              </a:extLst>
            </p:cNvPr>
            <p:cNvSpPr/>
            <p:nvPr/>
          </p:nvSpPr>
          <p:spPr>
            <a:xfrm>
              <a:off x="2006600" y="3287892"/>
              <a:ext cx="1835150" cy="141108"/>
            </a:xfrm>
            <a:prstGeom prst="rect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D7802BA9-CA5E-96BB-1E91-6C032FE3BB9D}"/>
              </a:ext>
            </a:extLst>
          </p:cNvPr>
          <p:cNvGrpSpPr/>
          <p:nvPr/>
        </p:nvGrpSpPr>
        <p:grpSpPr>
          <a:xfrm>
            <a:off x="6688818" y="2820348"/>
            <a:ext cx="4800597" cy="1708354"/>
            <a:chOff x="6565395" y="2181091"/>
            <a:chExt cx="4800597" cy="1708354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DEDC835B-4691-F9DE-C34E-5E7E3FDE6C3B}"/>
                </a:ext>
              </a:extLst>
            </p:cNvPr>
            <p:cNvGrpSpPr/>
            <p:nvPr/>
          </p:nvGrpSpPr>
          <p:grpSpPr>
            <a:xfrm>
              <a:off x="6633736" y="2586989"/>
              <a:ext cx="4732256" cy="1302456"/>
              <a:chOff x="6308457" y="4473207"/>
              <a:chExt cx="4732256" cy="1302456"/>
            </a:xfrm>
          </p:grpSpPr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2D90FF4-7A5F-45BC-BC99-2892761EAD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308457" y="4473207"/>
                <a:ext cx="4732256" cy="1302456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4749DC4B-164A-7738-0A55-EF1121590283}"/>
                  </a:ext>
                </a:extLst>
              </p:cNvPr>
              <p:cNvSpPr/>
              <p:nvPr/>
            </p:nvSpPr>
            <p:spPr>
              <a:xfrm>
                <a:off x="6496145" y="5256554"/>
                <a:ext cx="2350008" cy="267285"/>
              </a:xfrm>
              <a:prstGeom prst="rect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78D48CC-E380-831F-E08B-7CF1AA6CCE0F}"/>
                </a:ext>
              </a:extLst>
            </p:cNvPr>
            <p:cNvGrpSpPr/>
            <p:nvPr/>
          </p:nvGrpSpPr>
          <p:grpSpPr>
            <a:xfrm>
              <a:off x="6565395" y="2181091"/>
              <a:ext cx="4800592" cy="1708353"/>
              <a:chOff x="781271" y="2208016"/>
              <a:chExt cx="4079848" cy="1361754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D482C18B-CFD6-3214-2124-753B55889AD5}"/>
                  </a:ext>
                </a:extLst>
              </p:cNvPr>
              <p:cNvSpPr/>
              <p:nvPr/>
            </p:nvSpPr>
            <p:spPr>
              <a:xfrm>
                <a:off x="799560" y="2208016"/>
                <a:ext cx="1850688" cy="273825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err="1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ErrorColumnNumber</a:t>
                </a:r>
                <a:endParaRPr lang="en-US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49" name="Rectangle: Rounded Corners 48">
                <a:extLst>
                  <a:ext uri="{FF2B5EF4-FFF2-40B4-BE49-F238E27FC236}">
                    <a16:creationId xmlns:a16="http://schemas.microsoft.com/office/drawing/2014/main" id="{B438E560-1242-F71C-F1FF-2287EC8286BD}"/>
                  </a:ext>
                </a:extLst>
              </p:cNvPr>
              <p:cNvSpPr/>
              <p:nvPr/>
            </p:nvSpPr>
            <p:spPr>
              <a:xfrm>
                <a:off x="781271" y="2478801"/>
                <a:ext cx="4079848" cy="1090969"/>
              </a:xfrm>
              <a:prstGeom prst="roundRect">
                <a:avLst>
                  <a:gd name="adj" fmla="val 4984"/>
                </a:avLst>
              </a:prstGeom>
              <a:noFill/>
              <a:ln w="254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</p:grp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369C388-7384-5894-28A7-24AC6289E041}"/>
              </a:ext>
            </a:extLst>
          </p:cNvPr>
          <p:cNvSpPr/>
          <p:nvPr/>
        </p:nvSpPr>
        <p:spPr>
          <a:xfrm>
            <a:off x="3479935" y="1035044"/>
            <a:ext cx="5363276" cy="343520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1800" b="1" dirty="0" err="1">
                <a:latin typeface="Calibri" panose="020F0502020204030204" pitchFamily="34" charset="0"/>
              </a:rPr>
              <a:t>Defect</a:t>
            </a:r>
            <a:r>
              <a:rPr lang="fr-BE" sz="1800" b="1" dirty="0">
                <a:latin typeface="Calibri" panose="020F0502020204030204" pitchFamily="34" charset="0"/>
              </a:rPr>
              <a:t> </a:t>
            </a:r>
            <a:r>
              <a:rPr lang="fr-BE" sz="1800" b="1" dirty="0" err="1">
                <a:latin typeface="Calibri" panose="020F0502020204030204" pitchFamily="34" charset="0"/>
              </a:rPr>
              <a:t>found</a:t>
            </a:r>
            <a:r>
              <a:rPr lang="fr-BE" sz="1800" b="1" dirty="0">
                <a:latin typeface="Calibri" panose="020F0502020204030204" pitchFamily="34" charset="0"/>
              </a:rPr>
              <a:t> in </a:t>
            </a:r>
            <a:r>
              <a:rPr lang="en-US" sz="1800" b="1" dirty="0">
                <a:latin typeface="Calibri" panose="020F0502020204030204" pitchFamily="34" charset="0"/>
              </a:rPr>
              <a:t>DDNTA 6.4.0-v2.00 – Fix to be applied.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E3703D-4FF4-4F24-2869-5B42790C0579}"/>
              </a:ext>
            </a:extLst>
          </p:cNvPr>
          <p:cNvSpPr txBox="1"/>
          <p:nvPr/>
        </p:nvSpPr>
        <p:spPr>
          <a:xfrm>
            <a:off x="2100613" y="1622104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59344-4521-DB50-2356-E0CDE92C121C}"/>
              </a:ext>
            </a:extLst>
          </p:cNvPr>
          <p:cNvSpPr txBox="1"/>
          <p:nvPr/>
        </p:nvSpPr>
        <p:spPr>
          <a:xfrm>
            <a:off x="7405741" y="1622104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417469-66E0-F285-7E28-55B50156E5C4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10E4B1BF-70AA-07DD-4BF3-A30144151C23}"/>
              </a:ext>
            </a:extLst>
          </p:cNvPr>
          <p:cNvSpPr txBox="1">
            <a:spLocks/>
          </p:cNvSpPr>
          <p:nvPr/>
        </p:nvSpPr>
        <p:spPr>
          <a:xfrm>
            <a:off x="2447433" y="5666541"/>
            <a:ext cx="6847422" cy="100816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the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stype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“</a:t>
            </a:r>
            <a:r>
              <a:rPr lang="en-US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ErrorColumnNumber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 the pattern “NumericWithZero_9” will be also kept (fixing the regression in RFC-List.44 and the next DDNTA P6).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1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07ABA1-6001-E2B7-77A1-2CF59E1CC7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67A70AC-81E9-183B-F989-51D7E29A5F32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A47D409-8C49-6C6E-4C5B-6721E018386D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AD6E05E-B72B-8661-9A90-44EF740C5E1C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2AEB1B1-DD89-5303-655B-B5328129D6B5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44D75F46-7B8C-83BF-CB3C-A5A7B2990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26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87AA522-54A9-AF55-B532-0A9DE5743783}"/>
              </a:ext>
            </a:extLst>
          </p:cNvPr>
          <p:cNvSpPr txBox="1"/>
          <p:nvPr/>
        </p:nvSpPr>
        <p:spPr>
          <a:xfrm>
            <a:off x="423258" y="367280"/>
            <a:ext cx="106241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Complex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Types)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7B54BF-346B-9E9F-2B59-C61A58920FC8}"/>
              </a:ext>
            </a:extLst>
          </p:cNvPr>
          <p:cNvGrpSpPr/>
          <p:nvPr/>
        </p:nvGrpSpPr>
        <p:grpSpPr>
          <a:xfrm>
            <a:off x="499043" y="2099172"/>
            <a:ext cx="5503183" cy="2528814"/>
            <a:chOff x="781271" y="2293686"/>
            <a:chExt cx="4079848" cy="1431030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DC3A2BA-3B80-3E12-1322-9D1B7001EAA4}"/>
                </a:ext>
              </a:extLst>
            </p:cNvPr>
            <p:cNvSpPr/>
            <p:nvPr/>
          </p:nvSpPr>
          <p:spPr>
            <a:xfrm>
              <a:off x="912392" y="2293686"/>
              <a:ext cx="2457358" cy="185115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Gross mass in CD018C &amp; CC044C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ED0D5E1A-C82C-E1D4-12DC-5263AD020CD0}"/>
                </a:ext>
              </a:extLst>
            </p:cNvPr>
            <p:cNvSpPr/>
            <p:nvPr/>
          </p:nvSpPr>
          <p:spPr>
            <a:xfrm>
              <a:off x="781271" y="2478802"/>
              <a:ext cx="4079848" cy="1245914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09B88FE-20C2-6D16-9190-177AC288DCDA}"/>
              </a:ext>
            </a:extLst>
          </p:cNvPr>
          <p:cNvGrpSpPr/>
          <p:nvPr/>
        </p:nvGrpSpPr>
        <p:grpSpPr>
          <a:xfrm>
            <a:off x="6244410" y="1979711"/>
            <a:ext cx="5702124" cy="4589904"/>
            <a:chOff x="6375153" y="1886910"/>
            <a:chExt cx="5503183" cy="2054806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793ABAA-3BD5-A61A-7935-C03DB18C95B2}"/>
                </a:ext>
              </a:extLst>
            </p:cNvPr>
            <p:cNvSpPr/>
            <p:nvPr/>
          </p:nvSpPr>
          <p:spPr>
            <a:xfrm>
              <a:off x="6564492" y="1886910"/>
              <a:ext cx="3233438" cy="164400"/>
            </a:xfrm>
            <a:custGeom>
              <a:avLst/>
              <a:gdLst>
                <a:gd name="connsiteX0" fmla="*/ 79122 w 2770313"/>
                <a:gd name="connsiteY0" fmla="*/ 0 h 474638"/>
                <a:gd name="connsiteX1" fmla="*/ 2691191 w 2770313"/>
                <a:gd name="connsiteY1" fmla="*/ 0 h 474638"/>
                <a:gd name="connsiteX2" fmla="*/ 2770313 w 2770313"/>
                <a:gd name="connsiteY2" fmla="*/ 79122 h 474638"/>
                <a:gd name="connsiteX3" fmla="*/ 2770313 w 2770313"/>
                <a:gd name="connsiteY3" fmla="*/ 474638 h 474638"/>
                <a:gd name="connsiteX4" fmla="*/ 2770313 w 2770313"/>
                <a:gd name="connsiteY4" fmla="*/ 474638 h 474638"/>
                <a:gd name="connsiteX5" fmla="*/ 0 w 2770313"/>
                <a:gd name="connsiteY5" fmla="*/ 474638 h 474638"/>
                <a:gd name="connsiteX6" fmla="*/ 0 w 2770313"/>
                <a:gd name="connsiteY6" fmla="*/ 474638 h 474638"/>
                <a:gd name="connsiteX7" fmla="*/ 0 w 2770313"/>
                <a:gd name="connsiteY7" fmla="*/ 79122 h 474638"/>
                <a:gd name="connsiteX8" fmla="*/ 79122 w 2770313"/>
                <a:gd name="connsiteY8" fmla="*/ 0 h 474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70313" h="474638">
                  <a:moveTo>
                    <a:pt x="79122" y="0"/>
                  </a:moveTo>
                  <a:lnTo>
                    <a:pt x="2691191" y="0"/>
                  </a:lnTo>
                  <a:cubicBezTo>
                    <a:pt x="2734889" y="0"/>
                    <a:pt x="2770313" y="35424"/>
                    <a:pt x="2770313" y="79122"/>
                  </a:cubicBezTo>
                  <a:lnTo>
                    <a:pt x="2770313" y="474638"/>
                  </a:lnTo>
                  <a:lnTo>
                    <a:pt x="2770313" y="474638"/>
                  </a:lnTo>
                  <a:lnTo>
                    <a:pt x="0" y="474638"/>
                  </a:lnTo>
                  <a:lnTo>
                    <a:pt x="0" y="474638"/>
                  </a:lnTo>
                  <a:lnTo>
                    <a:pt x="0" y="79122"/>
                  </a:lnTo>
                  <a:cubicBezTo>
                    <a:pt x="0" y="35424"/>
                    <a:pt x="35424" y="0"/>
                    <a:pt x="79122" y="0"/>
                  </a:cubicBezTo>
                  <a:close/>
                </a:path>
              </a:pathLst>
            </a:custGeom>
            <a:solidFill>
              <a:schemeClr val="tx2"/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5084" tIns="65084" rIns="65084" bIns="41910" numCol="1" spcCol="1270" anchor="ctr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Gross mass in CD018C &amp; CC044C</a:t>
              </a:r>
              <a:endParaRPr lang="en-US" sz="1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2BB5FF0-6809-2B9A-7D54-46F8B84C6723}"/>
                </a:ext>
              </a:extLst>
            </p:cNvPr>
            <p:cNvSpPr/>
            <p:nvPr/>
          </p:nvSpPr>
          <p:spPr>
            <a:xfrm>
              <a:off x="6375153" y="2050509"/>
              <a:ext cx="5503183" cy="1891207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DE4A074-BD8A-2A67-3DDA-D63F0A93A3F4}"/>
              </a:ext>
            </a:extLst>
          </p:cNvPr>
          <p:cNvSpPr/>
          <p:nvPr/>
        </p:nvSpPr>
        <p:spPr>
          <a:xfrm>
            <a:off x="3759702" y="988093"/>
            <a:ext cx="6696804" cy="270711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BE" sz="1800" b="1" dirty="0">
                <a:latin typeface="Calibri" panose="020F0502020204030204" pitchFamily="34" charset="0"/>
              </a:rPr>
              <a:t>Example of ‘</a:t>
            </a:r>
            <a:r>
              <a:rPr lang="fr-BE" sz="1800" b="1" dirty="0" err="1">
                <a:latin typeface="Calibri" panose="020F0502020204030204" pitchFamily="34" charset="0"/>
              </a:rPr>
              <a:t>Regression</a:t>
            </a:r>
            <a:r>
              <a:rPr lang="fr-BE" sz="1800" b="1" dirty="0">
                <a:latin typeface="Calibri" panose="020F0502020204030204" pitchFamily="34" charset="0"/>
              </a:rPr>
              <a:t>’ in </a:t>
            </a:r>
            <a:r>
              <a:rPr lang="fr-BE" sz="18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ctypes</a:t>
            </a:r>
            <a:r>
              <a:rPr lang="fr-BE" sz="1800" b="1" dirty="0">
                <a:latin typeface="Calibri" panose="020F0502020204030204" pitchFamily="34" charset="0"/>
              </a:rPr>
              <a:t> [</a:t>
            </a:r>
            <a:r>
              <a:rPr lang="fr-BE" sz="1800" b="1" dirty="0" err="1">
                <a:latin typeface="Calibri" panose="020F0502020204030204" pitchFamily="34" charset="0"/>
              </a:rPr>
              <a:t>fixed</a:t>
            </a:r>
            <a:r>
              <a:rPr lang="fr-BE" sz="1800" b="1" dirty="0">
                <a:latin typeface="Calibri" panose="020F0502020204030204" pitchFamily="34" charset="0"/>
              </a:rPr>
              <a:t> in RFC-List.44 for NCTS-P6]</a:t>
            </a:r>
            <a:endParaRPr lang="en-GB" sz="1800" b="1" dirty="0">
              <a:latin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D0DBA-3B44-06E7-7383-5CF9BA6A59BB}"/>
              </a:ext>
            </a:extLst>
          </p:cNvPr>
          <p:cNvSpPr txBox="1"/>
          <p:nvPr/>
        </p:nvSpPr>
        <p:spPr>
          <a:xfrm>
            <a:off x="2135463" y="1418570"/>
            <a:ext cx="2394712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DDNTA-5.15.2-v2.00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DAEFAA-0D0E-4525-9E05-34D78C85321E}"/>
              </a:ext>
            </a:extLst>
          </p:cNvPr>
          <p:cNvSpPr txBox="1"/>
          <p:nvPr/>
        </p:nvSpPr>
        <p:spPr>
          <a:xfrm>
            <a:off x="7525901" y="1427565"/>
            <a:ext cx="2265020" cy="400110"/>
          </a:xfrm>
          <a:prstGeom prst="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DDNTA-6.4.0-v2.00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7C1C63B-E912-6FAC-00B8-0124CD690D2B}"/>
              </a:ext>
            </a:extLst>
          </p:cNvPr>
          <p:cNvCxnSpPr>
            <a:cxnSpLocks/>
          </p:cNvCxnSpPr>
          <p:nvPr/>
        </p:nvCxnSpPr>
        <p:spPr>
          <a:xfrm>
            <a:off x="6173114" y="2022214"/>
            <a:ext cx="0" cy="3888275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8BEBDADD-D100-42BE-95DC-9A80AB4FC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813" y="2385514"/>
            <a:ext cx="5184568" cy="41126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B0BB9A5-3425-48D6-1F71-10A7FE8CB3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023" y="2694635"/>
            <a:ext cx="5401512" cy="1796499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E9B0460B-657F-8638-8F0B-8BFF212BDFE7}"/>
              </a:ext>
            </a:extLst>
          </p:cNvPr>
          <p:cNvSpPr txBox="1">
            <a:spLocks/>
          </p:cNvSpPr>
          <p:nvPr/>
        </p:nvSpPr>
        <p:spPr>
          <a:xfrm>
            <a:off x="822504" y="5356576"/>
            <a:ext cx="4962207" cy="103013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this </a:t>
            </a:r>
            <a:r>
              <a:rPr lang="en-GB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ctype</a:t>
            </a:r>
            <a:r>
              <a:rPr lang="en-GB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BE" sz="2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defect</a:t>
            </a:r>
            <a:r>
              <a:rPr lang="fr-BE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 correction </a:t>
            </a:r>
            <a: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also defined in RFC-List.44 and applied in the next DDNTA P6.</a:t>
            </a:r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68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6881BA-E540-568E-5812-1238DEC64D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F670CE5-80DC-BD95-BD28-DB94BB258AD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E65711-70BA-C40E-E47E-D10D8E27684E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EB8E746-80C8-B6AE-CA9F-700DCF1A012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D88B462E-8BF1-0823-24B3-425B09DB2285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332C4D2A-E70D-8122-5114-62E56B78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27</a:t>
            </a:fld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32085F8-B9BF-A05A-B329-8B289A984433}"/>
              </a:ext>
            </a:extLst>
          </p:cNvPr>
          <p:cNvSpPr txBox="1"/>
          <p:nvPr/>
        </p:nvSpPr>
        <p:spPr>
          <a:xfrm>
            <a:off x="423258" y="367280"/>
            <a:ext cx="9247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– XSDs (Simple Types)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F8BA64-5C19-66CA-DE6C-F8ACF7CA6E4D}"/>
              </a:ext>
            </a:extLst>
          </p:cNvPr>
          <p:cNvSpPr txBox="1"/>
          <p:nvPr/>
        </p:nvSpPr>
        <p:spPr>
          <a:xfrm>
            <a:off x="1602820" y="1228600"/>
            <a:ext cx="90859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As part of the study, the file ‘</a:t>
            </a:r>
            <a:r>
              <a:rPr lang="en-IE" sz="20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Comparison of </a:t>
            </a:r>
            <a:r>
              <a:rPr lang="en-IE" sz="2000" b="1" dirty="0" err="1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stypes</a:t>
            </a:r>
            <a:r>
              <a:rPr lang="en-IE" sz="20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P5 vs P6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v1.01.xlsx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’ lists </a:t>
            </a:r>
            <a:r>
              <a:rPr lang="en-US" sz="2000" b="1" u="sng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identified discrepancies between NCTS Phases P5 and P6 for </a:t>
            </a:r>
            <a:r>
              <a:rPr lang="en-US" sz="20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stypes.xsd</a:t>
            </a:r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20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 also indicates whether each discrepancy triggers action by Opt-in, Opt-out, or both. </a:t>
            </a:r>
            <a:endParaRPr lang="en-GB" sz="20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7392DC2A-EC35-9119-1E88-B4F9E952DDD5}"/>
              </a:ext>
            </a:extLst>
          </p:cNvPr>
          <p:cNvSpPr/>
          <p:nvPr/>
        </p:nvSpPr>
        <p:spPr>
          <a:xfrm>
            <a:off x="1556257" y="1241591"/>
            <a:ext cx="9188070" cy="1077333"/>
          </a:xfrm>
          <a:prstGeom prst="roundRect">
            <a:avLst>
              <a:gd name="adj" fmla="val 4984"/>
            </a:avLst>
          </a:prstGeom>
          <a:noFill/>
          <a:ln w="254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F156DF-97B2-6454-E9E3-9B287EA0F815}"/>
              </a:ext>
            </a:extLst>
          </p:cNvPr>
          <p:cNvSpPr txBox="1">
            <a:spLocks/>
          </p:cNvSpPr>
          <p:nvPr/>
        </p:nvSpPr>
        <p:spPr>
          <a:xfrm>
            <a:off x="1117395" y="2813765"/>
            <a:ext cx="10544177" cy="31021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latin typeface="Calibri" panose="020F0502020204030204" pitchFamily="34" charset="0"/>
              </a:rPr>
              <a:t>253/423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 with </a:t>
            </a:r>
            <a:r>
              <a:rPr lang="en-US" sz="2400" b="1" dirty="0">
                <a:latin typeface="Calibri" panose="020F0502020204030204" pitchFamily="34" charset="0"/>
              </a:rPr>
              <a:t>no change / no action</a:t>
            </a:r>
            <a:r>
              <a:rPr lang="en-US" sz="2400" dirty="0">
                <a:latin typeface="Calibri" panose="020F0502020204030204" pitchFamily="34" charset="0"/>
              </a:rPr>
              <a:t> at all (incl. 4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 not used at all);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116/423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 with change / </a:t>
            </a:r>
            <a:r>
              <a:rPr lang="en-US" sz="2400" u="sng" dirty="0">
                <a:latin typeface="Calibri" panose="020F0502020204030204" pitchFamily="34" charset="0"/>
              </a:rPr>
              <a:t>action required</a:t>
            </a:r>
            <a:r>
              <a:rPr lang="en-US" sz="2400" dirty="0">
                <a:latin typeface="Calibri" panose="020F0502020204030204" pitchFamily="34" charset="0"/>
              </a:rPr>
              <a:t> by </a:t>
            </a:r>
            <a:r>
              <a:rPr lang="en-US" sz="2400" b="1" dirty="0">
                <a:latin typeface="Calibri" panose="020F0502020204030204" pitchFamily="34" charset="0"/>
              </a:rPr>
              <a:t>Opt-In NAs only</a:t>
            </a:r>
            <a:r>
              <a:rPr lang="en-US" sz="2400" dirty="0">
                <a:latin typeface="Calibri" panose="020F0502020204030204" pitchFamily="34" charset="0"/>
              </a:rPr>
              <a:t>;</a:t>
            </a:r>
          </a:p>
          <a:p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400" dirty="0">
                <a:latin typeface="Calibri" panose="020F0502020204030204" pitchFamily="34" charset="0"/>
              </a:rPr>
              <a:t> 69 with exact match (more msg), 7 merged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, 3 split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, </a:t>
            </a:r>
            <a:br>
              <a:rPr lang="en-US" sz="2400" dirty="0">
                <a:latin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</a:rPr>
              <a:t>                   36 new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, 1 kept in Phase6 but redundant;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400" dirty="0">
                <a:latin typeface="Calibri" panose="020F0502020204030204" pitchFamily="34" charset="0"/>
              </a:rPr>
              <a:t>  54/423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 with change / </a:t>
            </a:r>
            <a:r>
              <a:rPr lang="en-US" sz="2400" u="sng" dirty="0">
                <a:latin typeface="Calibri" panose="020F0502020204030204" pitchFamily="34" charset="0"/>
              </a:rPr>
              <a:t>action required</a:t>
            </a:r>
            <a:r>
              <a:rPr lang="en-US" sz="2400" dirty="0">
                <a:latin typeface="Calibri" panose="020F0502020204030204" pitchFamily="34" charset="0"/>
              </a:rPr>
              <a:t> by </a:t>
            </a:r>
            <a:r>
              <a:rPr lang="en-US" sz="2400" b="1" dirty="0">
                <a:latin typeface="Calibri" panose="020F0502020204030204" pitchFamily="34" charset="0"/>
              </a:rPr>
              <a:t>Opt-In and Opt-out NAs</a:t>
            </a:r>
            <a:r>
              <a:rPr lang="en-US" sz="2400" dirty="0">
                <a:latin typeface="Calibri" panose="020F0502020204030204" pitchFamily="34" charset="0"/>
              </a:rPr>
              <a:t>.	</a:t>
            </a:r>
          </a:p>
          <a:p>
            <a:r>
              <a:rPr lang="en-US" sz="2400" dirty="0">
                <a:latin typeface="Calibri" panose="020F0502020204030204" pitchFamily="34" charset="0"/>
              </a:rPr>
              <a:t>	</a:t>
            </a:r>
            <a:r>
              <a:rPr lang="en-US" sz="2400" dirty="0">
                <a:latin typeface="Calibri" panose="020F0502020204030204" pitchFamily="34" charset="0"/>
                <a:sym typeface="Wingdings" panose="05000000000000000000" pitchFamily="2" charset="2"/>
              </a:rPr>
              <a:t></a:t>
            </a:r>
            <a:r>
              <a:rPr lang="en-US" sz="2400" dirty="0">
                <a:latin typeface="Calibri" panose="020F0502020204030204" pitchFamily="34" charset="0"/>
              </a:rPr>
              <a:t> 12 with exact match (more msg), 37 merged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, 3 new </a:t>
            </a:r>
            <a:r>
              <a:rPr lang="en-US" sz="2400" dirty="0" err="1">
                <a:latin typeface="Calibri" panose="020F0502020204030204" pitchFamily="34" charset="0"/>
              </a:rPr>
              <a:t>stypes</a:t>
            </a:r>
            <a:r>
              <a:rPr lang="en-US" sz="2400" dirty="0">
                <a:latin typeface="Calibri" panose="020F0502020204030204" pitchFamily="34" charset="0"/>
              </a:rPr>
              <a:t>,</a:t>
            </a:r>
            <a:br>
              <a:rPr lang="en-US" sz="2400" dirty="0">
                <a:latin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</a:rPr>
              <a:t>                    1 deleted </a:t>
            </a:r>
            <a:r>
              <a:rPr lang="en-US" sz="2400" dirty="0" err="1">
                <a:latin typeface="Calibri" panose="020F0502020204030204" pitchFamily="34" charset="0"/>
              </a:rPr>
              <a:t>stype</a:t>
            </a:r>
            <a:r>
              <a:rPr lang="en-US" sz="2400" dirty="0">
                <a:latin typeface="Calibri" panose="020F0502020204030204" pitchFamily="34" charset="0"/>
              </a:rPr>
              <a:t>, 1 split </a:t>
            </a:r>
            <a:r>
              <a:rPr lang="en-US" sz="2400" dirty="0" err="1">
                <a:latin typeface="Calibri" panose="020F0502020204030204" pitchFamily="34" charset="0"/>
              </a:rPr>
              <a:t>stype</a:t>
            </a:r>
            <a:r>
              <a:rPr lang="en-US" sz="2400" dirty="0">
                <a:latin typeface="Calibri" panose="020F0502020204030204" pitchFamily="34" charset="0"/>
              </a:rPr>
              <a:t>.</a:t>
            </a:r>
          </a:p>
          <a:p>
            <a:r>
              <a:rPr lang="en-US" sz="2400" dirty="0">
                <a:latin typeface="Calibri" panose="020F0502020204030204" pitchFamily="34" charset="0"/>
              </a:rPr>
              <a:t>	</a:t>
            </a:r>
          </a:p>
          <a:p>
            <a:endParaRPr lang="en-US" sz="2400" dirty="0">
              <a:latin typeface="Calibri" panose="020F0502020204030204" pitchFamily="34" charset="0"/>
            </a:endParaRPr>
          </a:p>
          <a:p>
            <a:endParaRPr lang="en-GB" sz="2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2731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589FAE5-D3E9-8389-A22F-2F63C0FC09E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2256739"/>
            <a:ext cx="10515600" cy="1020337"/>
          </a:xfrm>
        </p:spPr>
        <p:txBody>
          <a:bodyPr/>
          <a:lstStyle/>
          <a:p>
            <a:r>
              <a:rPr lang="en-US" sz="8000"/>
              <a:t>Thank you</a:t>
            </a:r>
            <a:endParaRPr lang="en-GB" sz="8000"/>
          </a:p>
        </p:txBody>
      </p:sp>
      <p:sp>
        <p:nvSpPr>
          <p:cNvPr id="6" name="Google Shape;445;p20">
            <a:extLst>
              <a:ext uri="{FF2B5EF4-FFF2-40B4-BE49-F238E27FC236}">
                <a16:creationId xmlns:a16="http://schemas.microsoft.com/office/drawing/2014/main" id="{38E61E29-8603-546B-ECBD-D4F8E851B3FC}"/>
              </a:ext>
            </a:extLst>
          </p:cNvPr>
          <p:cNvSpPr txBox="1"/>
          <p:nvPr/>
        </p:nvSpPr>
        <p:spPr>
          <a:xfrm>
            <a:off x="772886" y="5902603"/>
            <a:ext cx="8941016" cy="276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© European Union 2025</a:t>
            </a:r>
            <a:endParaRPr kumimoji="0" sz="1200" b="0" i="0" u="none" strike="noStrike" kern="1200" cap="none" spc="0" normalizeH="0" baseline="0" noProof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4755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707AD-B709-19B9-EAA3-54695BEB7B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77930398-4B45-138E-41E6-9A42F4051FE7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C2CD00-C3A3-5E2A-0154-A2D18FF24FAE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02224F-2CDA-D5E8-DFA6-EAE7936207BE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E4B79D19-FE91-6426-1771-952420DCFCB5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01E8FED4-F494-F973-BA86-AB3FAA42A977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0363D021-9D55-66F2-A9B6-6F2A08E9A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F4EA5D4-792D-8F92-86D7-A44B8674A6B8}"/>
              </a:ext>
            </a:extLst>
          </p:cNvPr>
          <p:cNvSpPr txBox="1"/>
          <p:nvPr/>
        </p:nvSpPr>
        <p:spPr>
          <a:xfrm>
            <a:off x="423259" y="367280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EDFEAAD-63EB-2721-B941-56126965ACC3}"/>
              </a:ext>
            </a:extLst>
          </p:cNvPr>
          <p:cNvGrpSpPr/>
          <p:nvPr/>
        </p:nvGrpSpPr>
        <p:grpSpPr>
          <a:xfrm>
            <a:off x="8138579" y="3963717"/>
            <a:ext cx="2137858" cy="2155127"/>
            <a:chOff x="8814316" y="3843017"/>
            <a:chExt cx="2405433" cy="244962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6DF871C-A6FE-1286-70F6-AEB4C24076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14316" y="3843017"/>
              <a:ext cx="2405433" cy="244962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41FAFD4-957A-4A56-EFC2-505CCB962E67}"/>
                </a:ext>
              </a:extLst>
            </p:cNvPr>
            <p:cNvSpPr txBox="1"/>
            <p:nvPr/>
          </p:nvSpPr>
          <p:spPr>
            <a:xfrm rot="214010">
              <a:off x="9088501" y="4471410"/>
              <a:ext cx="1725769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NA still operating in NCTS-P5 shall not be authorised to use security code set in {1, 3}.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64455A5-3851-D99C-39D6-71A78F9858F7}"/>
              </a:ext>
            </a:extLst>
          </p:cNvPr>
          <p:cNvGrpSpPr/>
          <p:nvPr/>
        </p:nvGrpSpPr>
        <p:grpSpPr>
          <a:xfrm>
            <a:off x="4441388" y="913815"/>
            <a:ext cx="3697191" cy="400110"/>
            <a:chOff x="856226" y="1091045"/>
            <a:chExt cx="3697191" cy="40011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A17E25C6-BD32-F2C6-E7A6-1C5DF0DC25AA}"/>
                </a:ext>
              </a:extLst>
            </p:cNvPr>
            <p:cNvSpPr txBox="1"/>
            <p:nvPr/>
          </p:nvSpPr>
          <p:spPr>
            <a:xfrm>
              <a:off x="856226" y="1091045"/>
              <a:ext cx="36971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>
                  <a:solidFill>
                    <a:schemeClr val="bg2">
                      <a:lumMod val="25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Timeline of Transitional Period</a:t>
              </a:r>
            </a:p>
          </p:txBody>
        </p:sp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178CC989-5EAD-E394-458E-67C39CA5F07E}"/>
                </a:ext>
              </a:extLst>
            </p:cNvPr>
            <p:cNvSpPr/>
            <p:nvPr/>
          </p:nvSpPr>
          <p:spPr>
            <a:xfrm>
              <a:off x="889444" y="1103470"/>
              <a:ext cx="3328383" cy="369332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F08DDA1-591E-5173-2F7C-DB65BC805F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87617267"/>
              </p:ext>
            </p:extLst>
          </p:nvPr>
        </p:nvGraphicFramePr>
        <p:xfrm>
          <a:off x="858000" y="2364094"/>
          <a:ext cx="10476000" cy="27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916377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4B9EFC-E67C-B126-FC24-5D6C32C96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5E5C4445-AF3E-F3C6-E003-564F3E357B1A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1B07B9-0E03-24A1-9A6B-B133DC78EA86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5ACE945-6E1F-4C5F-2B2E-AD74C8A1993A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7EF7ABE5-499C-4D4E-BAE7-3204E1A3C78A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C9BA6F4E-F70C-46B6-5FF2-D626BF16CF83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29A5B2BC-B11A-069F-DC2A-46BED621C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DFB16E-A041-B188-3E38-83075A08AA63}"/>
              </a:ext>
            </a:extLst>
          </p:cNvPr>
          <p:cNvSpPr txBox="1"/>
          <p:nvPr/>
        </p:nvSpPr>
        <p:spPr>
          <a:xfrm>
            <a:off x="423259" y="367280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5EC109-9E08-F05E-1758-A3E9E0F1583E}"/>
              </a:ext>
            </a:extLst>
          </p:cNvPr>
          <p:cNvSpPr txBox="1"/>
          <p:nvPr/>
        </p:nvSpPr>
        <p:spPr>
          <a:xfrm>
            <a:off x="958743" y="758948"/>
            <a:ext cx="88696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Messages in scope: </a:t>
            </a:r>
            <a:endParaRPr lang="el-GR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l-GR" sz="6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Common Domain</a:t>
            </a:r>
            <a:endParaRPr lang="el-GR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l-GR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CD001C, CD003C, CD006C, CD038C, CD050C, CD115C, CD160C, CD165C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CD200C, CD201C, CD203C, CD204C, CD205C, CD209C, CD906C, CD917C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fr-F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CD002C, CD010C, CD018C, CD024C, CD027C, CD049C, CD059C, CD063C, CD094C, CD095C, CD114C, CD118C, CD119D, CD142C, CD143C, CD144C, CD145C, CD150C, CD151C, CD152C, CD164C, CD168C, CD180C, CD181C</a:t>
            </a: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fr-FR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r>
              <a:rPr lang="en-US" sz="2000" b="1" dirty="0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External Domain</a:t>
            </a:r>
            <a:endParaRPr lang="el-GR" sz="2000" b="1" dirty="0">
              <a:solidFill>
                <a:schemeClr val="tx2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endParaRPr lang="fr-FR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CC004C, CC007C, CC009C, CC013C, CC014C, CC015C, CC017C, CC019C, CC022C, CC023C, CC025C, CC026C, CC028C, CC029C, CC034C,CC035C, CC037C, CC040C,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CC042C, CC043C, CC044C, CC045C, CC048C, CC051C, CC054C,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CC055C, CC056C, CC057C, CC060C, CC140C, CC141C, CC170C, CC182C,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CC190C, CC191C, CC224C, CC225C, CC228C, CC229C, CC231C, CC906C, CC917C, CC928C.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B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endParaRPr lang="fr-B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chemeClr val="tx2">
                  <a:lumMod val="75000"/>
                </a:schemeClr>
              </a:buClr>
            </a:pPr>
            <a:endParaRPr lang="fr-BE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/>
              <a:t>Common Domain Messages NOT in scope: CD078C (CS/MIS2 related – no risk)</a:t>
            </a:r>
          </a:p>
        </p:txBody>
      </p:sp>
    </p:spTree>
    <p:extLst>
      <p:ext uri="{BB962C8B-B14F-4D97-AF65-F5344CB8AC3E}">
        <p14:creationId xmlns:p14="http://schemas.microsoft.com/office/powerpoint/2010/main" val="62679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88687-71E4-EF46-D506-336F2BB8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B500A4D-E529-59CC-B4EA-69893F0E023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164AB9-8F5F-7E12-876B-2C6CCF1DF1C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0A70960-BE34-52D6-5824-E7B303EBB8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01B0A64-B90E-66F4-3467-AFF3C3F1509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91C11D0-97C2-7F35-3781-5847D29B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5</a:t>
            </a:fld>
            <a:endParaRPr lang="en-GB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361D051-2CF5-1A46-1AEB-5CB7E66B5B86}"/>
              </a:ext>
            </a:extLst>
          </p:cNvPr>
          <p:cNvCxnSpPr>
            <a:cxnSpLocks/>
          </p:cNvCxnSpPr>
          <p:nvPr/>
        </p:nvCxnSpPr>
        <p:spPr>
          <a:xfrm>
            <a:off x="5116407" y="4528687"/>
            <a:ext cx="846117" cy="0"/>
          </a:xfrm>
          <a:prstGeom prst="straightConnector1">
            <a:avLst/>
          </a:prstGeom>
          <a:ln w="1905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57E1D21F-11A5-03D4-F2B4-C237BD810228}"/>
              </a:ext>
            </a:extLst>
          </p:cNvPr>
          <p:cNvSpPr txBox="1"/>
          <p:nvPr/>
        </p:nvSpPr>
        <p:spPr>
          <a:xfrm>
            <a:off x="806116" y="840072"/>
            <a:ext cx="11140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Codelists used in those Messages and are aligned in the two phases: </a:t>
            </a:r>
            <a:endParaRPr lang="el-G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CL008, CL009, CL016, CL017, CL019</a:t>
            </a:r>
            <a:r>
              <a:rPr lang="el-GR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CL027, CL029, CL030, CL038, CL048, CL070, CL101, CL107, CL116, CL118, CL119, CL141, CL146, CL152, CL162, CL165, CL171, CL172, CL173, CL174, CL175, CL176, CL177, CL179, CL180, CL184, CL187, CL188, CL196, CL197, CL213, CL214, </a:t>
            </a:r>
            <a:r>
              <a:rPr lang="en-US" sz="1400" b="1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CL217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CL221, CL223, CL224, CL225, CL228, CL231, CL232, </a:t>
            </a:r>
            <a:r>
              <a:rPr lang="en-US" sz="1400" b="1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  <a:r>
              <a:rPr lang="en-US" sz="1400" b="1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CL244, CL252, CL258 , CL286, CL296, CL380, CL704, CL740 , CL750, CL754.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6B1E1-6807-5E0D-6F38-4006C604D6C3}"/>
              </a:ext>
            </a:extLst>
          </p:cNvPr>
          <p:cNvSpPr txBox="1"/>
          <p:nvPr/>
        </p:nvSpPr>
        <p:spPr>
          <a:xfrm>
            <a:off x="423259" y="367280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97EA42-B8C1-6941-D258-AE637A8C3637}"/>
              </a:ext>
            </a:extLst>
          </p:cNvPr>
          <p:cNvGrpSpPr/>
          <p:nvPr/>
        </p:nvGrpSpPr>
        <p:grpSpPr>
          <a:xfrm>
            <a:off x="5622066" y="3917499"/>
            <a:ext cx="6231340" cy="1668121"/>
            <a:chOff x="5585289" y="3856805"/>
            <a:chExt cx="5954207" cy="1466103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2F0873D3-B89E-A57E-8CBF-D26F0902C3F4}"/>
                </a:ext>
              </a:extLst>
            </p:cNvPr>
            <p:cNvSpPr/>
            <p:nvPr/>
          </p:nvSpPr>
          <p:spPr>
            <a:xfrm>
              <a:off x="5962523" y="3862696"/>
              <a:ext cx="5576973" cy="1460212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63A8579-4EE0-13B7-774A-B559D2D0BD5E}"/>
                </a:ext>
              </a:extLst>
            </p:cNvPr>
            <p:cNvSpPr txBox="1"/>
            <p:nvPr/>
          </p:nvSpPr>
          <p:spPr>
            <a:xfrm>
              <a:off x="5585289" y="3856805"/>
              <a:ext cx="5951758" cy="14602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>
                <a:lnSpc>
                  <a:spcPct val="107000"/>
                </a:lnSpc>
              </a:pP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(new) </a:t>
              </a:r>
              <a:r>
                <a:rPr lang="en-GB" sz="16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codelist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must be applied by </a:t>
              </a: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all NAs NCTS-P6 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(opt-in &amp; opt-out) and </a:t>
              </a:r>
              <a:r>
                <a:rPr lang="en-GB" sz="16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any late NA with NCTS-P5 </a:t>
              </a: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 ensure that:</a:t>
              </a:r>
              <a:b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 ‘/TRANSIT OPERATION/Security’ can include only the value ‘0’ or ‘2’ in CC015C/CC013C/CC017C/CC029C (except opt-in NAs)</a:t>
              </a:r>
            </a:p>
            <a:p>
              <a:pPr marL="457200">
                <a:lnSpc>
                  <a:spcPct val="107000"/>
                </a:lnSpc>
              </a:pP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- ‘/*/</a:t>
              </a: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CONSIGNMENT.HOUSE </a:t>
              </a: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CONSIGNMENT</a:t>
              </a:r>
              <a:r>
                <a:rPr lang="en-US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.Security indicator from export declaration’ </a:t>
              </a:r>
              <a:r>
                <a:rPr lang="en-GB" sz="16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includes only the value ‘0’ or ‘2’.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52DEC7F-5C97-23D0-1C23-B19D389AA816}"/>
              </a:ext>
            </a:extLst>
          </p:cNvPr>
          <p:cNvGrpSpPr/>
          <p:nvPr/>
        </p:nvGrpSpPr>
        <p:grpSpPr>
          <a:xfrm>
            <a:off x="1114466" y="3605062"/>
            <a:ext cx="5175517" cy="2069440"/>
            <a:chOff x="1060665" y="4960372"/>
            <a:chExt cx="5027976" cy="206944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B82D6BE-AF86-5C18-2D2A-3C1F1CA010AA}"/>
                </a:ext>
              </a:extLst>
            </p:cNvPr>
            <p:cNvGrpSpPr/>
            <p:nvPr/>
          </p:nvGrpSpPr>
          <p:grpSpPr>
            <a:xfrm>
              <a:off x="1060667" y="4960372"/>
              <a:ext cx="5027974" cy="2069440"/>
              <a:chOff x="697651" y="3117396"/>
              <a:chExt cx="5027974" cy="2069440"/>
            </a:xfrm>
          </p:grpSpPr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BCB58E89-B01B-3F07-762A-736096D69123}"/>
                  </a:ext>
                </a:extLst>
              </p:cNvPr>
              <p:cNvSpPr/>
              <p:nvPr/>
            </p:nvSpPr>
            <p:spPr>
              <a:xfrm>
                <a:off x="794614" y="3117396"/>
                <a:ext cx="746212" cy="219572"/>
              </a:xfrm>
              <a:custGeom>
                <a:avLst/>
                <a:gdLst>
                  <a:gd name="connsiteX0" fmla="*/ 79122 w 2770313"/>
                  <a:gd name="connsiteY0" fmla="*/ 0 h 474638"/>
                  <a:gd name="connsiteX1" fmla="*/ 2691191 w 2770313"/>
                  <a:gd name="connsiteY1" fmla="*/ 0 h 474638"/>
                  <a:gd name="connsiteX2" fmla="*/ 2770313 w 2770313"/>
                  <a:gd name="connsiteY2" fmla="*/ 79122 h 474638"/>
                  <a:gd name="connsiteX3" fmla="*/ 2770313 w 2770313"/>
                  <a:gd name="connsiteY3" fmla="*/ 474638 h 474638"/>
                  <a:gd name="connsiteX4" fmla="*/ 2770313 w 2770313"/>
                  <a:gd name="connsiteY4" fmla="*/ 474638 h 474638"/>
                  <a:gd name="connsiteX5" fmla="*/ 0 w 2770313"/>
                  <a:gd name="connsiteY5" fmla="*/ 474638 h 474638"/>
                  <a:gd name="connsiteX6" fmla="*/ 0 w 2770313"/>
                  <a:gd name="connsiteY6" fmla="*/ 474638 h 474638"/>
                  <a:gd name="connsiteX7" fmla="*/ 0 w 2770313"/>
                  <a:gd name="connsiteY7" fmla="*/ 79122 h 474638"/>
                  <a:gd name="connsiteX8" fmla="*/ 79122 w 2770313"/>
                  <a:gd name="connsiteY8" fmla="*/ 0 h 474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770313" h="474638">
                    <a:moveTo>
                      <a:pt x="79122" y="0"/>
                    </a:moveTo>
                    <a:lnTo>
                      <a:pt x="2691191" y="0"/>
                    </a:lnTo>
                    <a:cubicBezTo>
                      <a:pt x="2734889" y="0"/>
                      <a:pt x="2770313" y="35424"/>
                      <a:pt x="2770313" y="79122"/>
                    </a:cubicBezTo>
                    <a:lnTo>
                      <a:pt x="2770313" y="474638"/>
                    </a:lnTo>
                    <a:lnTo>
                      <a:pt x="2770313" y="474638"/>
                    </a:lnTo>
                    <a:lnTo>
                      <a:pt x="0" y="474638"/>
                    </a:lnTo>
                    <a:lnTo>
                      <a:pt x="0" y="474638"/>
                    </a:lnTo>
                    <a:lnTo>
                      <a:pt x="0" y="79122"/>
                    </a:lnTo>
                    <a:cubicBezTo>
                      <a:pt x="0" y="35424"/>
                      <a:pt x="35424" y="0"/>
                      <a:pt x="79122" y="0"/>
                    </a:cubicBezTo>
                    <a:close/>
                  </a:path>
                </a:pathLst>
              </a:custGeom>
              <a:solidFill>
                <a:schemeClr val="tx2"/>
              </a:solidFill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65084" tIns="65084" rIns="65084" bIns="41910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779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200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CL217</a:t>
                </a:r>
              </a:p>
            </p:txBody>
          </p: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F1F3CA75-4CA3-5400-F97B-65AC287A5229}"/>
                  </a:ext>
                </a:extLst>
              </p:cNvPr>
              <p:cNvGrpSpPr/>
              <p:nvPr/>
            </p:nvGrpSpPr>
            <p:grpSpPr>
              <a:xfrm>
                <a:off x="697651" y="3355130"/>
                <a:ext cx="5027974" cy="1831706"/>
                <a:chOff x="473747" y="2597617"/>
                <a:chExt cx="7027991" cy="1831706"/>
              </a:xfrm>
            </p:grpSpPr>
            <p:sp>
              <p:nvSpPr>
                <p:cNvPr id="53" name="Rectangle: Rounded Corners 52">
                  <a:extLst>
                    <a:ext uri="{FF2B5EF4-FFF2-40B4-BE49-F238E27FC236}">
                      <a16:creationId xmlns:a16="http://schemas.microsoft.com/office/drawing/2014/main" id="{837F7B78-5E7A-6601-398C-E814F19EAFD0}"/>
                    </a:ext>
                  </a:extLst>
                </p:cNvPr>
                <p:cNvSpPr/>
                <p:nvPr/>
              </p:nvSpPr>
              <p:spPr>
                <a:xfrm>
                  <a:off x="473747" y="2597617"/>
                  <a:ext cx="5408042" cy="1831706"/>
                </a:xfrm>
                <a:prstGeom prst="roundRect">
                  <a:avLst>
                    <a:gd name="adj" fmla="val 4984"/>
                  </a:avLst>
                </a:prstGeom>
                <a:noFill/>
                <a:ln w="254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en-US"/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7CECC61-FF6A-FC60-8CE9-57259639E8F8}"/>
                    </a:ext>
                  </a:extLst>
                </p:cNvPr>
                <p:cNvSpPr txBox="1"/>
                <p:nvPr/>
              </p:nvSpPr>
              <p:spPr>
                <a:xfrm>
                  <a:off x="1193618" y="3021994"/>
                  <a:ext cx="6308120" cy="34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457200">
                    <a:lnSpc>
                      <a:spcPct val="107000"/>
                    </a:lnSpc>
                  </a:pPr>
                  <a:endParaRPr lang="en-US" sz="1600" kern="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DA58F87-9F24-D1A0-C7C2-69039FCF257D}"/>
                </a:ext>
              </a:extLst>
            </p:cNvPr>
            <p:cNvSpPr txBox="1"/>
            <p:nvPr/>
          </p:nvSpPr>
          <p:spPr>
            <a:xfrm>
              <a:off x="1060665" y="5213930"/>
              <a:ext cx="389615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values ‘0’, ‘1’, ‘2’ and ‘3’ are valid for NCTS-P5 and will be valid for NCTS-P6.</a:t>
              </a:r>
            </a:p>
            <a:p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Common Domain messages: no problem.</a:t>
              </a:r>
            </a:p>
            <a:p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External Domain messages: </a:t>
              </a:r>
              <a:b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the NCTS-P6 NA,</a:t>
              </a:r>
              <a:r>
                <a:rPr lang="fr-BE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the </a:t>
              </a:r>
              <a:r>
                <a:rPr lang="en-GB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declaration</a:t>
              </a:r>
              <a:r>
                <a:rPr lang="fr-BE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shall be authorised to use ONLY the values ‘</a:t>
              </a:r>
              <a:r>
                <a:rPr lang="en-GB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0’</a:t>
              </a:r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and </a:t>
              </a:r>
              <a:r>
                <a:rPr lang="en-GB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‘2’ (i.e. never combined with ENS). </a:t>
              </a:r>
              <a:r>
                <a:rPr lang="en-US" sz="16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16D1BD7-0CA0-0A28-C60F-5977754F2F57}"/>
              </a:ext>
            </a:extLst>
          </p:cNvPr>
          <p:cNvGrpSpPr/>
          <p:nvPr/>
        </p:nvGrpSpPr>
        <p:grpSpPr>
          <a:xfrm>
            <a:off x="5539465" y="2221144"/>
            <a:ext cx="5716648" cy="777903"/>
            <a:chOff x="948507" y="2045446"/>
            <a:chExt cx="5716648" cy="777903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CC1EBB71-22C6-509F-8016-8DCEBBA886E1}"/>
                </a:ext>
              </a:extLst>
            </p:cNvPr>
            <p:cNvSpPr/>
            <p:nvPr/>
          </p:nvSpPr>
          <p:spPr>
            <a:xfrm>
              <a:off x="948507" y="2045446"/>
              <a:ext cx="4179831" cy="777903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ED28826-C810-4932-0693-D84616C7992B}"/>
                </a:ext>
              </a:extLst>
            </p:cNvPr>
            <p:cNvSpPr txBox="1"/>
            <p:nvPr/>
          </p:nvSpPr>
          <p:spPr>
            <a:xfrm>
              <a:off x="1022554" y="2054942"/>
              <a:ext cx="56426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Note 2: 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the 4 codelists </a:t>
              </a:r>
              <a:r>
                <a:rPr lang="fr-BE" sz="14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in </a:t>
              </a:r>
              <a:r>
                <a:rPr lang="fr-BE" sz="1400" b="1">
                  <a:solidFill>
                    <a:srgbClr val="00B05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green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</a:t>
              </a:r>
              <a:b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</a:t>
              </a:r>
              <a:r>
                <a:rPr lang="fr-BE" sz="140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below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actions are </a:t>
              </a:r>
              <a:r>
                <a:rPr lang="fr-BE" sz="140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needed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(</a:t>
              </a:r>
              <a:r>
                <a:rPr lang="fr-BE" sz="140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see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BE" sz="140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also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BE" sz="140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next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4 slides)</a:t>
              </a:r>
              <a:endParaRPr lang="en-US" sz="11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  <a:p>
              <a:endParaRPr lang="en-US" sz="14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5F9D5BF-F492-63D7-2407-11EF1592CA73}"/>
              </a:ext>
            </a:extLst>
          </p:cNvPr>
          <p:cNvGrpSpPr/>
          <p:nvPr/>
        </p:nvGrpSpPr>
        <p:grpSpPr>
          <a:xfrm>
            <a:off x="410545" y="2192141"/>
            <a:ext cx="4810103" cy="891231"/>
            <a:chOff x="598317" y="2337731"/>
            <a:chExt cx="4810103" cy="891231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6AB5A0C-DDB2-FD36-9F14-8DF2F53D1578}"/>
                </a:ext>
              </a:extLst>
            </p:cNvPr>
            <p:cNvSpPr txBox="1"/>
            <p:nvPr/>
          </p:nvSpPr>
          <p:spPr>
            <a:xfrm>
              <a:off x="598317" y="2346166"/>
              <a:ext cx="4810103" cy="7736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>
                <a:lnSpc>
                  <a:spcPct val="107000"/>
                </a:lnSpc>
              </a:pPr>
              <a:r>
                <a:rPr lang="en-US" sz="1400" b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Note 1: 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For all codelists in </a:t>
              </a:r>
              <a:r>
                <a:rPr lang="fr-BE" sz="1400" b="1">
                  <a:solidFill>
                    <a:srgbClr val="00B05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green</a:t>
              </a: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</a:t>
              </a:r>
              <a:b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The content of CS/RD2 PROD – NCTS-P5 and </a:t>
              </a:r>
              <a:br>
                <a:rPr lang="fr-BE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</a:br>
              <a:r>
                <a:rPr lang="en-US" sz="14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CS/RD2 PROD – NCTS-P6 will be exactly the same.</a:t>
              </a:r>
            </a:p>
          </p:txBody>
        </p:sp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BCF6FF80-F809-0762-B4A3-46BBD7731195}"/>
                </a:ext>
              </a:extLst>
            </p:cNvPr>
            <p:cNvSpPr/>
            <p:nvPr/>
          </p:nvSpPr>
          <p:spPr>
            <a:xfrm>
              <a:off x="1040012" y="2337731"/>
              <a:ext cx="3982561" cy="891231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EF559286-26A6-5991-3C1B-98911560EC39}"/>
              </a:ext>
            </a:extLst>
          </p:cNvPr>
          <p:cNvSpPr>
            <a:spLocks noChangeAspect="1"/>
          </p:cNvSpPr>
          <p:nvPr/>
        </p:nvSpPr>
        <p:spPr>
          <a:xfrm>
            <a:off x="806553" y="3335299"/>
            <a:ext cx="611087" cy="338538"/>
          </a:xfrm>
          <a:prstGeom prst="ellipse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accent5"/>
                </a:solidFill>
              </a:rPr>
              <a:t>1A</a:t>
            </a:r>
          </a:p>
        </p:txBody>
      </p:sp>
    </p:spTree>
    <p:extLst>
      <p:ext uri="{BB962C8B-B14F-4D97-AF65-F5344CB8AC3E}">
        <p14:creationId xmlns:p14="http://schemas.microsoft.com/office/powerpoint/2010/main" val="106140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88687-71E4-EF46-D506-336F2BB8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4CFC8666-65FF-3118-90C4-B1F127560A35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500A4D-E529-59CC-B4EA-69893F0E023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164AB9-8F5F-7E12-876B-2C6CCF1DF1C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0A70960-BE34-52D6-5824-E7B303EBB8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01B0A64-B90E-66F4-3467-AFF3C3F1509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91C11D0-97C2-7F35-3781-5847D29B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1D21F-11A5-03D4-F2B4-C237BD810228}"/>
              </a:ext>
            </a:extLst>
          </p:cNvPr>
          <p:cNvSpPr txBox="1"/>
          <p:nvPr/>
        </p:nvSpPr>
        <p:spPr>
          <a:xfrm>
            <a:off x="542208" y="734719"/>
            <a:ext cx="111404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Codelists used in those Messages and are aligned in the two phases: </a:t>
            </a:r>
            <a:endParaRPr lang="el-GR" sz="160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CL008, CL009, CL016, CL017, CL019</a:t>
            </a:r>
            <a:r>
              <a:rPr lang="el-GR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CL027, CL029, CL030, CL038, CL048, CL070, CL101, CL107, CL116, CL118, CL119, CL141, CL146, CL152, CL162, CL165, CL171, CL172, CL173, CL174, CL175, CL176, CL177, CL179, CL180, CL184, CL187, CL188, CL196, CL197, CL213, CL214, </a:t>
            </a:r>
            <a:r>
              <a:rPr lang="en-US" sz="1300" b="1" u="sng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CL217</a:t>
            </a:r>
            <a:r>
              <a:rPr lang="en-US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  <a:r>
              <a:rPr lang="en-US" sz="13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3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  <a:r>
              <a:rPr lang="en-US" sz="13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CL221, CL223, CL224, CL225, CL228, CL231, CL232, </a:t>
            </a:r>
            <a:r>
              <a:rPr lang="en-US" sz="13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  <a:r>
              <a:rPr lang="en-US" sz="13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3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CL244, CL252, CL258 , CL286, CL296, CL380, CL704, CL740 , CL750, CL754.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6B1E1-6807-5E0D-6F38-4006C604D6C3}"/>
              </a:ext>
            </a:extLst>
          </p:cNvPr>
          <p:cNvSpPr txBox="1"/>
          <p:nvPr/>
        </p:nvSpPr>
        <p:spPr>
          <a:xfrm>
            <a:off x="387967" y="266967"/>
            <a:ext cx="6879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8153A0C-DEAD-E8B7-ACE6-4AC382BE26A8}"/>
              </a:ext>
            </a:extLst>
          </p:cNvPr>
          <p:cNvGrpSpPr/>
          <p:nvPr/>
        </p:nvGrpSpPr>
        <p:grpSpPr>
          <a:xfrm>
            <a:off x="9824338" y="2002551"/>
            <a:ext cx="2253362" cy="3275128"/>
            <a:chOff x="4983808" y="3894904"/>
            <a:chExt cx="7219695" cy="1043369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85AA41B-CD5D-4DD1-E982-B1ECCEBEA99B}"/>
                </a:ext>
              </a:extLst>
            </p:cNvPr>
            <p:cNvSpPr/>
            <p:nvPr/>
          </p:nvSpPr>
          <p:spPr>
            <a:xfrm>
              <a:off x="5347141" y="3894904"/>
              <a:ext cx="6856362" cy="1043369"/>
            </a:xfrm>
            <a:prstGeom prst="roundRect">
              <a:avLst>
                <a:gd name="adj" fmla="val 4984"/>
              </a:avLst>
            </a:prstGeom>
            <a:noFill/>
            <a:ln w="2540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57914DD-CE52-567A-8DCB-74DA081CD0C2}"/>
                </a:ext>
              </a:extLst>
            </p:cNvPr>
            <p:cNvSpPr txBox="1"/>
            <p:nvPr/>
          </p:nvSpPr>
          <p:spPr>
            <a:xfrm>
              <a:off x="4983808" y="3894904"/>
              <a:ext cx="7219695" cy="1043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92075">
                <a:lnSpc>
                  <a:spcPct val="107000"/>
                </a:lnSpc>
              </a:pPr>
              <a:r>
                <a: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CL217 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is applied on various Data Items in various messages.</a:t>
              </a:r>
            </a:p>
            <a:p>
              <a:pPr marL="92075">
                <a:lnSpc>
                  <a:spcPct val="107000"/>
                </a:lnSpc>
              </a:pP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To avoid adding </a:t>
              </a:r>
              <a:r>
                <a: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rule</a:t>
              </a:r>
              <a:r>
                <a: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on top of CL217, new </a:t>
              </a:r>
              <a:r>
                <a:rPr lang="en-GB" sz="1600" dirty="0" err="1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codelists</a:t>
              </a:r>
              <a:r>
                <a: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will be defined to be more restrictive / more precise</a:t>
              </a:r>
              <a:r>
                <a:rPr lang="fr-BE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.</a:t>
              </a:r>
            </a:p>
            <a:p>
              <a:pPr marL="92075">
                <a:lnSpc>
                  <a:spcPct val="107000"/>
                </a:lnSpc>
              </a:pPr>
              <a:r>
                <a:rPr lang="en-US" sz="16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A new Guideline proposed for CC017C and CC043C, to help the Opt-Out NA.</a:t>
              </a: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AF6F521F-16BE-3116-2EAE-051A8E06D0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754" y="1858603"/>
            <a:ext cx="9356199" cy="49279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03A529-1683-9541-4EE9-64CF1DFD2E9B}"/>
              </a:ext>
            </a:extLst>
          </p:cNvPr>
          <p:cNvSpPr txBox="1"/>
          <p:nvPr/>
        </p:nvSpPr>
        <p:spPr>
          <a:xfrm>
            <a:off x="7408504" y="2929279"/>
            <a:ext cx="93306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BE" dirty="0"/>
              <a:t>CL260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9B9AB3C-B855-98BD-325B-E625CC7BF059}"/>
              </a:ext>
            </a:extLst>
          </p:cNvPr>
          <p:cNvSpPr txBox="1"/>
          <p:nvPr/>
        </p:nvSpPr>
        <p:spPr>
          <a:xfrm>
            <a:off x="9293623" y="6039814"/>
            <a:ext cx="933061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fr-BE" dirty="0"/>
              <a:t>CL261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836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88687-71E4-EF46-D506-336F2BB8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4CFC8666-65FF-3118-90C4-B1F127560A35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500A4D-E529-59CC-B4EA-69893F0E023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164AB9-8F5F-7E12-876B-2C6CCF1DF1C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0A70960-BE34-52D6-5824-E7B303EBB8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01B0A64-B90E-66F4-3467-AFF3C3F1509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91C11D0-97C2-7F35-3781-5847D29B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1D21F-11A5-03D4-F2B4-C237BD810228}"/>
              </a:ext>
            </a:extLst>
          </p:cNvPr>
          <p:cNvSpPr txBox="1"/>
          <p:nvPr/>
        </p:nvSpPr>
        <p:spPr>
          <a:xfrm>
            <a:off x="806116" y="840072"/>
            <a:ext cx="11140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Codelists used in those Messages and are aligned in the two phases: </a:t>
            </a:r>
            <a:endParaRPr lang="el-G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CL008, CL009, CL016, CL017, CL019</a:t>
            </a:r>
            <a:r>
              <a:rPr lang="el-GR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CL027, CL029, CL030, CL038, CL048, CL070, CL101, CL107, CL116, CL118, CL119, CL141, CL146, CL152, CL162, CL165, CL171, CL172, CL173, CL174, CL175, CL176, CL177, CL179, CL180, CL184, CL187, CL188, CL196, CL197, CL213, CL214, </a:t>
            </a:r>
            <a:r>
              <a:rPr lang="en-US" sz="1400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CL217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CL221, CL223, CL224, CL225, CL228, CL231, CL232,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CL244, CL252, CL258 , CL286, CL296, CL380, CL704, CL740 , CL750, CL754.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6B1E1-6807-5E0D-6F38-4006C604D6C3}"/>
              </a:ext>
            </a:extLst>
          </p:cNvPr>
          <p:cNvSpPr txBox="1"/>
          <p:nvPr/>
        </p:nvSpPr>
        <p:spPr>
          <a:xfrm>
            <a:off x="423258" y="367280"/>
            <a:ext cx="87131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 - - CL218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45501C-CA80-D199-EEF2-5A9392792F01}"/>
              </a:ext>
            </a:extLst>
          </p:cNvPr>
          <p:cNvSpPr txBox="1"/>
          <p:nvPr/>
        </p:nvSpPr>
        <p:spPr>
          <a:xfrm>
            <a:off x="606139" y="1944620"/>
            <a:ext cx="1096981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CS/RD2 PROD: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CL218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TransportModeCode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NCTS-P5 (and NCTS-P6) is different from 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CL018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TransportMode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ICS2 </a:t>
            </a:r>
          </a:p>
          <a:p>
            <a:endParaRPr lang="en-US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following codes remain valid in NCTS-P6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not be used when security = ‘1’ or ‘3’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(i.e. if combined with ENS, only 2=Rail &amp; 3=Road)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CCA15D, CCA13D, CCA29D, CDA15D, CDA13D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400" b="1" u="sng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rule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needed to avoid those codes for D.I.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‘CONSIGNMENT/Mode of Transport at border’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(only Data Item 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pushed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ICS2).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IMPACT ON LATE P5 COUNTRY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CD98E3F-66A2-0BD8-CB9C-759B6102F5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651024"/>
              </p:ext>
            </p:extLst>
          </p:nvPr>
        </p:nvGraphicFramePr>
        <p:xfrm>
          <a:off x="7298726" y="3429000"/>
          <a:ext cx="4893421" cy="15925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1436">
                  <a:extLst>
                    <a:ext uri="{9D8B030D-6E8A-4147-A177-3AD203B41FA5}">
                      <a16:colId xmlns:a16="http://schemas.microsoft.com/office/drawing/2014/main" val="246417790"/>
                    </a:ext>
                  </a:extLst>
                </a:gridCol>
                <a:gridCol w="4101985">
                  <a:extLst>
                    <a:ext uri="{9D8B030D-6E8A-4147-A177-3AD203B41FA5}">
                      <a16:colId xmlns:a16="http://schemas.microsoft.com/office/drawing/2014/main" val="2247078195"/>
                    </a:ext>
                  </a:extLst>
                </a:gridCol>
              </a:tblGrid>
              <a:tr h="318518">
                <a:tc>
                  <a:txBody>
                    <a:bodyPr/>
                    <a:lstStyle/>
                    <a:p>
                      <a:pPr algn="ctr" fontAlgn="t"/>
                      <a:r>
                        <a:rPr lang="fr-BE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1600" b="1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Maritime transport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2060802"/>
                  </a:ext>
                </a:extLst>
              </a:tr>
              <a:tr h="318518">
                <a:tc>
                  <a:txBody>
                    <a:bodyPr/>
                    <a:lstStyle/>
                    <a:p>
                      <a:pPr algn="ctr" fontAlgn="t"/>
                      <a:r>
                        <a:rPr lang="fr-BE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600" b="1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Air transport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33654470"/>
                  </a:ext>
                </a:extLst>
              </a:tr>
              <a:tr h="31851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u="none" strike="noStrike">
                          <a:effectLst/>
                        </a:rPr>
                        <a:t>5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>
                          <a:effectLst/>
                        </a:rPr>
                        <a:t>Mail (Active mode of transport unknown)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184764"/>
                  </a:ext>
                </a:extLst>
              </a:tr>
              <a:tr h="31851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u="none" strike="noStrike">
                          <a:effectLst/>
                        </a:rPr>
                        <a:t>7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u="none" strike="noStrike">
                          <a:effectLst/>
                        </a:rPr>
                        <a:t>Fixed transport installations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4175634"/>
                  </a:ext>
                </a:extLst>
              </a:tr>
              <a:tr h="318518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u="none" strike="noStrike">
                          <a:effectLst/>
                        </a:rPr>
                        <a:t>9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600" b="1" u="none" strike="noStrike">
                          <a:effectLst/>
                        </a:rPr>
                        <a:t>Mode unknown (Own propulsion)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86021820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C9F7A56-1C1C-80BB-3BAD-611B53135247}"/>
              </a:ext>
            </a:extLst>
          </p:cNvPr>
          <p:cNvSpPr/>
          <p:nvPr/>
        </p:nvSpPr>
        <p:spPr>
          <a:xfrm>
            <a:off x="11142969" y="642209"/>
            <a:ext cx="865975" cy="295946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6B65E3E-282E-AA5C-3F76-749AC3D44EAD}"/>
              </a:ext>
            </a:extLst>
          </p:cNvPr>
          <p:cNvSpPr>
            <a:spLocks noChangeAspect="1"/>
          </p:cNvSpPr>
          <p:nvPr/>
        </p:nvSpPr>
        <p:spPr>
          <a:xfrm>
            <a:off x="10631692" y="452498"/>
            <a:ext cx="611087" cy="338538"/>
          </a:xfrm>
          <a:prstGeom prst="ellipse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accent5"/>
                </a:solidFill>
              </a:rPr>
              <a:t>1B</a:t>
            </a:r>
          </a:p>
        </p:txBody>
      </p:sp>
    </p:spTree>
    <p:extLst>
      <p:ext uri="{BB962C8B-B14F-4D97-AF65-F5344CB8AC3E}">
        <p14:creationId xmlns:p14="http://schemas.microsoft.com/office/powerpoint/2010/main" val="3277113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88687-71E4-EF46-D506-336F2BB8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4CFC8666-65FF-3118-90C4-B1F127560A35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500A4D-E529-59CC-B4EA-69893F0E023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164AB9-8F5F-7E12-876B-2C6CCF1DF1C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0A70960-BE34-52D6-5824-E7B303EBB8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01B0A64-B90E-66F4-3467-AFF3C3F1509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91C11D0-97C2-7F35-3781-5847D29B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1D21F-11A5-03D4-F2B4-C237BD810228}"/>
              </a:ext>
            </a:extLst>
          </p:cNvPr>
          <p:cNvSpPr txBox="1"/>
          <p:nvPr/>
        </p:nvSpPr>
        <p:spPr>
          <a:xfrm>
            <a:off x="806116" y="840072"/>
            <a:ext cx="11140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Codelists used in those Messages and are aligned in the two phases: </a:t>
            </a:r>
            <a:endParaRPr lang="el-G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CL008, CL009, CL016, CL017, CL019</a:t>
            </a:r>
            <a:r>
              <a:rPr lang="el-GR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CL027, CL029, CL030, CL038, CL048, CL070, CL101, CL107, CL116, CL118, CL119, CL141, CL146, CL152, CL162, CL165, CL171, CL172, CL173, CL174, CL175, CL176, CL177, CL179, CL180, CL184, CL187, CL188, CL196, CL197, CL213, CL214, </a:t>
            </a:r>
            <a:r>
              <a:rPr lang="en-US" sz="1400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CL217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b="1" u="sng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CL221, CL223, CL224, CL225, CL228, CL231, CL232,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CL244, CL252, CL258 , CL286, CL296, CL380, CL704, CL740 , CL750, CL754.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6B1E1-6807-5E0D-6F38-4006C604D6C3}"/>
              </a:ext>
            </a:extLst>
          </p:cNvPr>
          <p:cNvSpPr txBox="1"/>
          <p:nvPr/>
        </p:nvSpPr>
        <p:spPr>
          <a:xfrm>
            <a:off x="387966" y="356255"/>
            <a:ext cx="8093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 - - CL219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45501C-CA80-D199-EEF2-5A9392792F01}"/>
              </a:ext>
            </a:extLst>
          </p:cNvPr>
          <p:cNvSpPr txBox="1"/>
          <p:nvPr/>
        </p:nvSpPr>
        <p:spPr>
          <a:xfrm>
            <a:off x="611091" y="1952240"/>
            <a:ext cx="1096981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CS/RD2 PROD: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CL219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TypeOfIdentificationofMeansOfTransportActive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NCTS-P5 (and NCTS-P6) is different from 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CL750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TypeOfIdentificationofMeansOfTransport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ICS2 </a:t>
            </a:r>
          </a:p>
          <a:p>
            <a:endParaRPr lang="en-US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following codes remain valid in NCTS-P6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may not be used when security = ‘1’ or ‘3’ 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(i.e. if combined with ENS, only 21=Train number &amp;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30=Registration number of the road vehicle)</a:t>
            </a:r>
          </a:p>
          <a:p>
            <a:endParaRPr lang="en-US" sz="16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CCA15D, CCA13D, CCA29D, CDA15D, CDA13D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en-US" sz="2400" b="1" u="sng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new rule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is needed to avoid those codes for D.I.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‘CONSIGNMENT/ACTIVE BORDER TRANSPORT MEANS/Type of identification’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(only D.I. </a:t>
            </a:r>
            <a:r>
              <a:rPr lang="en-US" sz="2400" i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pushed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 ICS2).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IMPACT ON LATE P5 COUNTRY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CD98E3F-66A2-0BD8-CB9C-759B6102F5CB}"/>
              </a:ext>
            </a:extLst>
          </p:cNvPr>
          <p:cNvGraphicFramePr>
            <a:graphicFrameLocks noGrp="1"/>
          </p:cNvGraphicFramePr>
          <p:nvPr/>
        </p:nvGraphicFramePr>
        <p:xfrm>
          <a:off x="7354931" y="3665219"/>
          <a:ext cx="4837069" cy="17844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66819">
                  <a:extLst>
                    <a:ext uri="{9D8B030D-6E8A-4147-A177-3AD203B41FA5}">
                      <a16:colId xmlns:a16="http://schemas.microsoft.com/office/drawing/2014/main" val="246417790"/>
                    </a:ext>
                  </a:extLst>
                </a:gridCol>
                <a:gridCol w="4270250">
                  <a:extLst>
                    <a:ext uri="{9D8B030D-6E8A-4147-A177-3AD203B41FA5}">
                      <a16:colId xmlns:a16="http://schemas.microsoft.com/office/drawing/2014/main" val="2247078195"/>
                    </a:ext>
                  </a:extLst>
                </a:gridCol>
              </a:tblGrid>
              <a:tr h="297415">
                <a:tc>
                  <a:txBody>
                    <a:bodyPr/>
                    <a:lstStyle/>
                    <a:p>
                      <a:pPr algn="ctr" fontAlgn="t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IMO Ship Identification Number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257803384"/>
                  </a:ext>
                </a:extLst>
              </a:tr>
              <a:tr h="297415">
                <a:tc>
                  <a:txBody>
                    <a:bodyPr/>
                    <a:lstStyle/>
                    <a:p>
                      <a:pPr algn="ctr" fontAlgn="t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sea-going vessel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4184764"/>
                  </a:ext>
                </a:extLst>
              </a:tr>
              <a:tr h="29741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IATA flight number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274175634"/>
                  </a:ext>
                </a:extLst>
              </a:tr>
              <a:tr h="29741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Registration Number of the Aircraft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86021820"/>
                  </a:ext>
                </a:extLst>
              </a:tr>
              <a:tr h="297415">
                <a:tc>
                  <a:txBody>
                    <a:bodyPr/>
                    <a:lstStyle/>
                    <a:p>
                      <a:pPr algn="ctr" fontAlgn="b"/>
                      <a:r>
                        <a:rPr lang="fr-BE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European Vessel Identification Number (ENI Code)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0394077"/>
                  </a:ext>
                </a:extLst>
              </a:tr>
              <a:tr h="29741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 of the inland waterways vessel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73867925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7CB8F76-13BE-CCE7-31C8-6A77217D2F0F}"/>
              </a:ext>
            </a:extLst>
          </p:cNvPr>
          <p:cNvSpPr/>
          <p:nvPr/>
        </p:nvSpPr>
        <p:spPr>
          <a:xfrm>
            <a:off x="11142969" y="642209"/>
            <a:ext cx="865975" cy="295946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7122DB3-A073-2A9F-39CD-5C0DA322BE61}"/>
              </a:ext>
            </a:extLst>
          </p:cNvPr>
          <p:cNvSpPr>
            <a:spLocks noChangeAspect="1"/>
          </p:cNvSpPr>
          <p:nvPr/>
        </p:nvSpPr>
        <p:spPr>
          <a:xfrm>
            <a:off x="10631692" y="452498"/>
            <a:ext cx="611087" cy="338538"/>
          </a:xfrm>
          <a:prstGeom prst="ellipse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accent5"/>
                </a:solidFill>
              </a:rPr>
              <a:t>1C</a:t>
            </a:r>
          </a:p>
        </p:txBody>
      </p:sp>
    </p:spTree>
    <p:extLst>
      <p:ext uri="{BB962C8B-B14F-4D97-AF65-F5344CB8AC3E}">
        <p14:creationId xmlns:p14="http://schemas.microsoft.com/office/powerpoint/2010/main" val="3773071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A88687-71E4-EF46-D506-336F2BB89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9">
            <a:extLst>
              <a:ext uri="{FF2B5EF4-FFF2-40B4-BE49-F238E27FC236}">
                <a16:creationId xmlns:a16="http://schemas.microsoft.com/office/drawing/2014/main" id="{4CFC8666-65FF-3118-90C4-B1F127560A35}"/>
              </a:ext>
            </a:extLst>
          </p:cNvPr>
          <p:cNvSpPr/>
          <p:nvPr/>
        </p:nvSpPr>
        <p:spPr>
          <a:xfrm>
            <a:off x="679357" y="1316854"/>
            <a:ext cx="10866120" cy="5208905"/>
          </a:xfrm>
          <a:custGeom>
            <a:avLst/>
            <a:gdLst/>
            <a:ahLst/>
            <a:cxnLst/>
            <a:rect l="l" t="t" r="r" b="b"/>
            <a:pathLst>
              <a:path w="10866120" h="5208905">
                <a:moveTo>
                  <a:pt x="88900" y="3227578"/>
                </a:moveTo>
                <a:lnTo>
                  <a:pt x="74917" y="3227578"/>
                </a:lnTo>
                <a:lnTo>
                  <a:pt x="73202" y="3219081"/>
                </a:lnTo>
                <a:lnTo>
                  <a:pt x="65036" y="3206978"/>
                </a:lnTo>
                <a:lnTo>
                  <a:pt x="52920" y="3198825"/>
                </a:lnTo>
                <a:lnTo>
                  <a:pt x="38100" y="3195828"/>
                </a:lnTo>
                <a:lnTo>
                  <a:pt x="23266" y="3198825"/>
                </a:lnTo>
                <a:lnTo>
                  <a:pt x="11150" y="3206978"/>
                </a:lnTo>
                <a:lnTo>
                  <a:pt x="2984" y="3219081"/>
                </a:lnTo>
                <a:lnTo>
                  <a:pt x="0" y="3233928"/>
                </a:lnTo>
                <a:lnTo>
                  <a:pt x="2984" y="3248787"/>
                </a:lnTo>
                <a:lnTo>
                  <a:pt x="11150" y="3260890"/>
                </a:lnTo>
                <a:lnTo>
                  <a:pt x="23266" y="3269043"/>
                </a:lnTo>
                <a:lnTo>
                  <a:pt x="38100" y="3272028"/>
                </a:lnTo>
                <a:lnTo>
                  <a:pt x="52920" y="3269043"/>
                </a:lnTo>
                <a:lnTo>
                  <a:pt x="65036" y="3260890"/>
                </a:lnTo>
                <a:lnTo>
                  <a:pt x="73202" y="3248787"/>
                </a:lnTo>
                <a:lnTo>
                  <a:pt x="74917" y="3240278"/>
                </a:lnTo>
                <a:lnTo>
                  <a:pt x="88900" y="3240278"/>
                </a:lnTo>
                <a:lnTo>
                  <a:pt x="88900" y="3227578"/>
                </a:lnTo>
                <a:close/>
              </a:path>
              <a:path w="10866120" h="5208905">
                <a:moveTo>
                  <a:pt x="177800" y="3227578"/>
                </a:moveTo>
                <a:lnTo>
                  <a:pt x="127000" y="3227578"/>
                </a:lnTo>
                <a:lnTo>
                  <a:pt x="127000" y="3240278"/>
                </a:lnTo>
                <a:lnTo>
                  <a:pt x="177800" y="3240278"/>
                </a:lnTo>
                <a:lnTo>
                  <a:pt x="177800" y="3227578"/>
                </a:lnTo>
                <a:close/>
              </a:path>
              <a:path w="10866120" h="5208905">
                <a:moveTo>
                  <a:pt x="266700" y="3227578"/>
                </a:moveTo>
                <a:lnTo>
                  <a:pt x="215900" y="3227578"/>
                </a:lnTo>
                <a:lnTo>
                  <a:pt x="215900" y="3240278"/>
                </a:lnTo>
                <a:lnTo>
                  <a:pt x="266700" y="3240278"/>
                </a:lnTo>
                <a:lnTo>
                  <a:pt x="266700" y="3227578"/>
                </a:lnTo>
                <a:close/>
              </a:path>
              <a:path w="10866120" h="5208905">
                <a:moveTo>
                  <a:pt x="355600" y="3227578"/>
                </a:moveTo>
                <a:lnTo>
                  <a:pt x="304800" y="3227578"/>
                </a:lnTo>
                <a:lnTo>
                  <a:pt x="304800" y="3240278"/>
                </a:lnTo>
                <a:lnTo>
                  <a:pt x="355600" y="3240278"/>
                </a:lnTo>
                <a:lnTo>
                  <a:pt x="355600" y="3227578"/>
                </a:lnTo>
                <a:close/>
              </a:path>
              <a:path w="10866120" h="5208905">
                <a:moveTo>
                  <a:pt x="444500" y="3227578"/>
                </a:moveTo>
                <a:lnTo>
                  <a:pt x="393700" y="3227578"/>
                </a:lnTo>
                <a:lnTo>
                  <a:pt x="393700" y="3240278"/>
                </a:lnTo>
                <a:lnTo>
                  <a:pt x="444500" y="3240278"/>
                </a:lnTo>
                <a:lnTo>
                  <a:pt x="444500" y="3227578"/>
                </a:lnTo>
                <a:close/>
              </a:path>
              <a:path w="10866120" h="5208905">
                <a:moveTo>
                  <a:pt x="533400" y="3227578"/>
                </a:moveTo>
                <a:lnTo>
                  <a:pt x="482600" y="3227578"/>
                </a:lnTo>
                <a:lnTo>
                  <a:pt x="482600" y="3240278"/>
                </a:lnTo>
                <a:lnTo>
                  <a:pt x="533400" y="3240278"/>
                </a:lnTo>
                <a:lnTo>
                  <a:pt x="533400" y="3227578"/>
                </a:lnTo>
                <a:close/>
              </a:path>
              <a:path w="10866120" h="5208905">
                <a:moveTo>
                  <a:pt x="622300" y="3227578"/>
                </a:moveTo>
                <a:lnTo>
                  <a:pt x="571500" y="3227578"/>
                </a:lnTo>
                <a:lnTo>
                  <a:pt x="571500" y="3240278"/>
                </a:lnTo>
                <a:lnTo>
                  <a:pt x="622300" y="3240278"/>
                </a:lnTo>
                <a:lnTo>
                  <a:pt x="622300" y="3227578"/>
                </a:lnTo>
                <a:close/>
              </a:path>
              <a:path w="10866120" h="5208905">
                <a:moveTo>
                  <a:pt x="711200" y="3227578"/>
                </a:moveTo>
                <a:lnTo>
                  <a:pt x="660400" y="3227578"/>
                </a:lnTo>
                <a:lnTo>
                  <a:pt x="660400" y="3240278"/>
                </a:lnTo>
                <a:lnTo>
                  <a:pt x="711200" y="3240278"/>
                </a:lnTo>
                <a:lnTo>
                  <a:pt x="711200" y="3227578"/>
                </a:lnTo>
                <a:close/>
              </a:path>
              <a:path w="10866120" h="5208905">
                <a:moveTo>
                  <a:pt x="800100" y="3227578"/>
                </a:moveTo>
                <a:lnTo>
                  <a:pt x="749300" y="3227578"/>
                </a:lnTo>
                <a:lnTo>
                  <a:pt x="749300" y="3240278"/>
                </a:lnTo>
                <a:lnTo>
                  <a:pt x="800100" y="3240278"/>
                </a:lnTo>
                <a:lnTo>
                  <a:pt x="800100" y="3227578"/>
                </a:lnTo>
                <a:close/>
              </a:path>
              <a:path w="10866120" h="5208905">
                <a:moveTo>
                  <a:pt x="889000" y="3227578"/>
                </a:moveTo>
                <a:lnTo>
                  <a:pt x="838200" y="3227578"/>
                </a:lnTo>
                <a:lnTo>
                  <a:pt x="838200" y="3240278"/>
                </a:lnTo>
                <a:lnTo>
                  <a:pt x="889000" y="3240278"/>
                </a:lnTo>
                <a:lnTo>
                  <a:pt x="889000" y="3227578"/>
                </a:lnTo>
                <a:close/>
              </a:path>
              <a:path w="10866120" h="5208905">
                <a:moveTo>
                  <a:pt x="977900" y="3227578"/>
                </a:moveTo>
                <a:lnTo>
                  <a:pt x="927100" y="3227578"/>
                </a:lnTo>
                <a:lnTo>
                  <a:pt x="927100" y="3240278"/>
                </a:lnTo>
                <a:lnTo>
                  <a:pt x="977900" y="3240278"/>
                </a:lnTo>
                <a:lnTo>
                  <a:pt x="977900" y="3227578"/>
                </a:lnTo>
                <a:close/>
              </a:path>
              <a:path w="10866120" h="5208905">
                <a:moveTo>
                  <a:pt x="1066800" y="3227578"/>
                </a:moveTo>
                <a:lnTo>
                  <a:pt x="1016000" y="3227578"/>
                </a:lnTo>
                <a:lnTo>
                  <a:pt x="1016000" y="3240278"/>
                </a:lnTo>
                <a:lnTo>
                  <a:pt x="1066800" y="3240278"/>
                </a:lnTo>
                <a:lnTo>
                  <a:pt x="1066800" y="3227578"/>
                </a:lnTo>
                <a:close/>
              </a:path>
              <a:path w="10866120" h="5208905">
                <a:moveTo>
                  <a:pt x="1155700" y="3227578"/>
                </a:moveTo>
                <a:lnTo>
                  <a:pt x="1104900" y="3227578"/>
                </a:lnTo>
                <a:lnTo>
                  <a:pt x="1104900" y="3240278"/>
                </a:lnTo>
                <a:lnTo>
                  <a:pt x="1155700" y="3240278"/>
                </a:lnTo>
                <a:lnTo>
                  <a:pt x="1155700" y="3227578"/>
                </a:lnTo>
                <a:close/>
              </a:path>
              <a:path w="10866120" h="5208905">
                <a:moveTo>
                  <a:pt x="1244600" y="3227578"/>
                </a:moveTo>
                <a:lnTo>
                  <a:pt x="1193800" y="3227578"/>
                </a:lnTo>
                <a:lnTo>
                  <a:pt x="1193800" y="3240278"/>
                </a:lnTo>
                <a:lnTo>
                  <a:pt x="1244600" y="3240278"/>
                </a:lnTo>
                <a:lnTo>
                  <a:pt x="1244600" y="3227578"/>
                </a:lnTo>
                <a:close/>
              </a:path>
              <a:path w="10866120" h="5208905">
                <a:moveTo>
                  <a:pt x="1333500" y="3227578"/>
                </a:moveTo>
                <a:lnTo>
                  <a:pt x="1282700" y="3227578"/>
                </a:lnTo>
                <a:lnTo>
                  <a:pt x="1282700" y="3240278"/>
                </a:lnTo>
                <a:lnTo>
                  <a:pt x="1333500" y="3240278"/>
                </a:lnTo>
                <a:lnTo>
                  <a:pt x="1333500" y="3227578"/>
                </a:lnTo>
                <a:close/>
              </a:path>
              <a:path w="10866120" h="5208905">
                <a:moveTo>
                  <a:pt x="1422400" y="3227578"/>
                </a:moveTo>
                <a:lnTo>
                  <a:pt x="1371600" y="3227578"/>
                </a:lnTo>
                <a:lnTo>
                  <a:pt x="1371600" y="3240278"/>
                </a:lnTo>
                <a:lnTo>
                  <a:pt x="1422400" y="3240278"/>
                </a:lnTo>
                <a:lnTo>
                  <a:pt x="1422400" y="3227578"/>
                </a:lnTo>
                <a:close/>
              </a:path>
              <a:path w="10866120" h="5208905">
                <a:moveTo>
                  <a:pt x="1511300" y="3227578"/>
                </a:moveTo>
                <a:lnTo>
                  <a:pt x="1460500" y="3227578"/>
                </a:lnTo>
                <a:lnTo>
                  <a:pt x="1460500" y="3240278"/>
                </a:lnTo>
                <a:lnTo>
                  <a:pt x="1511300" y="3240278"/>
                </a:lnTo>
                <a:lnTo>
                  <a:pt x="1511300" y="3227578"/>
                </a:lnTo>
                <a:close/>
              </a:path>
              <a:path w="10866120" h="5208905">
                <a:moveTo>
                  <a:pt x="1600200" y="3227578"/>
                </a:moveTo>
                <a:lnTo>
                  <a:pt x="1549400" y="3227578"/>
                </a:lnTo>
                <a:lnTo>
                  <a:pt x="1549400" y="3240278"/>
                </a:lnTo>
                <a:lnTo>
                  <a:pt x="1600200" y="3240278"/>
                </a:lnTo>
                <a:lnTo>
                  <a:pt x="1600200" y="3227578"/>
                </a:lnTo>
                <a:close/>
              </a:path>
              <a:path w="10866120" h="5208905">
                <a:moveTo>
                  <a:pt x="1689100" y="3227578"/>
                </a:moveTo>
                <a:lnTo>
                  <a:pt x="1638300" y="3227578"/>
                </a:lnTo>
                <a:lnTo>
                  <a:pt x="1638300" y="3240278"/>
                </a:lnTo>
                <a:lnTo>
                  <a:pt x="1689100" y="3240278"/>
                </a:lnTo>
                <a:lnTo>
                  <a:pt x="1689100" y="3227578"/>
                </a:lnTo>
                <a:close/>
              </a:path>
              <a:path w="10866120" h="5208905">
                <a:moveTo>
                  <a:pt x="1778000" y="3227578"/>
                </a:moveTo>
                <a:lnTo>
                  <a:pt x="1727200" y="3227578"/>
                </a:lnTo>
                <a:lnTo>
                  <a:pt x="1727200" y="3240278"/>
                </a:lnTo>
                <a:lnTo>
                  <a:pt x="1778000" y="3240278"/>
                </a:lnTo>
                <a:lnTo>
                  <a:pt x="1778000" y="3227578"/>
                </a:lnTo>
                <a:close/>
              </a:path>
              <a:path w="10866120" h="5208905">
                <a:moveTo>
                  <a:pt x="1866900" y="3227578"/>
                </a:moveTo>
                <a:lnTo>
                  <a:pt x="1816100" y="3227578"/>
                </a:lnTo>
                <a:lnTo>
                  <a:pt x="1816100" y="3240278"/>
                </a:lnTo>
                <a:lnTo>
                  <a:pt x="1866900" y="3240278"/>
                </a:lnTo>
                <a:lnTo>
                  <a:pt x="1866900" y="3227578"/>
                </a:lnTo>
                <a:close/>
              </a:path>
              <a:path w="10866120" h="5208905">
                <a:moveTo>
                  <a:pt x="1955800" y="3227578"/>
                </a:moveTo>
                <a:lnTo>
                  <a:pt x="1905000" y="3227578"/>
                </a:lnTo>
                <a:lnTo>
                  <a:pt x="1905000" y="3240278"/>
                </a:lnTo>
                <a:lnTo>
                  <a:pt x="1955800" y="3240278"/>
                </a:lnTo>
                <a:lnTo>
                  <a:pt x="1955800" y="3227578"/>
                </a:lnTo>
                <a:close/>
              </a:path>
              <a:path w="10866120" h="5208905">
                <a:moveTo>
                  <a:pt x="2044700" y="3227578"/>
                </a:moveTo>
                <a:lnTo>
                  <a:pt x="1993900" y="3227578"/>
                </a:lnTo>
                <a:lnTo>
                  <a:pt x="1993900" y="3240278"/>
                </a:lnTo>
                <a:lnTo>
                  <a:pt x="2044700" y="3240278"/>
                </a:lnTo>
                <a:lnTo>
                  <a:pt x="2044700" y="3227578"/>
                </a:lnTo>
                <a:close/>
              </a:path>
              <a:path w="10866120" h="5208905">
                <a:moveTo>
                  <a:pt x="2133600" y="3227578"/>
                </a:moveTo>
                <a:lnTo>
                  <a:pt x="2082800" y="3227578"/>
                </a:lnTo>
                <a:lnTo>
                  <a:pt x="2082800" y="3240278"/>
                </a:lnTo>
                <a:lnTo>
                  <a:pt x="2133600" y="3240278"/>
                </a:lnTo>
                <a:lnTo>
                  <a:pt x="2133600" y="3227578"/>
                </a:lnTo>
                <a:close/>
              </a:path>
              <a:path w="10866120" h="5208905">
                <a:moveTo>
                  <a:pt x="2222500" y="3227578"/>
                </a:moveTo>
                <a:lnTo>
                  <a:pt x="2171700" y="3227578"/>
                </a:lnTo>
                <a:lnTo>
                  <a:pt x="2171700" y="3240278"/>
                </a:lnTo>
                <a:lnTo>
                  <a:pt x="2222500" y="3240278"/>
                </a:lnTo>
                <a:lnTo>
                  <a:pt x="2222500" y="3227578"/>
                </a:lnTo>
                <a:close/>
              </a:path>
              <a:path w="10866120" h="5208905">
                <a:moveTo>
                  <a:pt x="2311400" y="3227578"/>
                </a:moveTo>
                <a:lnTo>
                  <a:pt x="2260600" y="3227578"/>
                </a:lnTo>
                <a:lnTo>
                  <a:pt x="2260600" y="3240278"/>
                </a:lnTo>
                <a:lnTo>
                  <a:pt x="2311400" y="3240278"/>
                </a:lnTo>
                <a:lnTo>
                  <a:pt x="2311400" y="3227578"/>
                </a:lnTo>
                <a:close/>
              </a:path>
              <a:path w="10866120" h="5208905">
                <a:moveTo>
                  <a:pt x="2400300" y="3227578"/>
                </a:moveTo>
                <a:lnTo>
                  <a:pt x="2349500" y="3227578"/>
                </a:lnTo>
                <a:lnTo>
                  <a:pt x="2349500" y="3240278"/>
                </a:lnTo>
                <a:lnTo>
                  <a:pt x="2400300" y="3240278"/>
                </a:lnTo>
                <a:lnTo>
                  <a:pt x="2400300" y="3227578"/>
                </a:lnTo>
                <a:close/>
              </a:path>
              <a:path w="10866120" h="5208905">
                <a:moveTo>
                  <a:pt x="2489200" y="3227578"/>
                </a:moveTo>
                <a:lnTo>
                  <a:pt x="2438400" y="3227578"/>
                </a:lnTo>
                <a:lnTo>
                  <a:pt x="2438400" y="3240278"/>
                </a:lnTo>
                <a:lnTo>
                  <a:pt x="2489200" y="3240278"/>
                </a:lnTo>
                <a:lnTo>
                  <a:pt x="2489200" y="3227578"/>
                </a:lnTo>
                <a:close/>
              </a:path>
              <a:path w="10866120" h="5208905">
                <a:moveTo>
                  <a:pt x="2578100" y="3227578"/>
                </a:moveTo>
                <a:lnTo>
                  <a:pt x="2527300" y="3227578"/>
                </a:lnTo>
                <a:lnTo>
                  <a:pt x="2527300" y="3240278"/>
                </a:lnTo>
                <a:lnTo>
                  <a:pt x="2578100" y="3240278"/>
                </a:lnTo>
                <a:lnTo>
                  <a:pt x="2578100" y="3227578"/>
                </a:lnTo>
                <a:close/>
              </a:path>
              <a:path w="10866120" h="5208905">
                <a:moveTo>
                  <a:pt x="2667000" y="3227578"/>
                </a:moveTo>
                <a:lnTo>
                  <a:pt x="2616200" y="3227578"/>
                </a:lnTo>
                <a:lnTo>
                  <a:pt x="2616200" y="3240278"/>
                </a:lnTo>
                <a:lnTo>
                  <a:pt x="2667000" y="3240278"/>
                </a:lnTo>
                <a:lnTo>
                  <a:pt x="2667000" y="3227578"/>
                </a:lnTo>
                <a:close/>
              </a:path>
              <a:path w="10866120" h="5208905">
                <a:moveTo>
                  <a:pt x="2755900" y="3227578"/>
                </a:moveTo>
                <a:lnTo>
                  <a:pt x="2705100" y="3227578"/>
                </a:lnTo>
                <a:lnTo>
                  <a:pt x="2705100" y="3240278"/>
                </a:lnTo>
                <a:lnTo>
                  <a:pt x="2755900" y="3240278"/>
                </a:lnTo>
                <a:lnTo>
                  <a:pt x="2755900" y="3227578"/>
                </a:lnTo>
                <a:close/>
              </a:path>
              <a:path w="10866120" h="5208905">
                <a:moveTo>
                  <a:pt x="2844800" y="3227578"/>
                </a:moveTo>
                <a:lnTo>
                  <a:pt x="2794000" y="3227578"/>
                </a:lnTo>
                <a:lnTo>
                  <a:pt x="2794000" y="3240278"/>
                </a:lnTo>
                <a:lnTo>
                  <a:pt x="2844800" y="3240278"/>
                </a:lnTo>
                <a:lnTo>
                  <a:pt x="2844800" y="3227578"/>
                </a:lnTo>
                <a:close/>
              </a:path>
              <a:path w="10866120" h="5208905">
                <a:moveTo>
                  <a:pt x="2933700" y="3227578"/>
                </a:moveTo>
                <a:lnTo>
                  <a:pt x="2882900" y="3227578"/>
                </a:lnTo>
                <a:lnTo>
                  <a:pt x="2882900" y="3240278"/>
                </a:lnTo>
                <a:lnTo>
                  <a:pt x="2933700" y="3240278"/>
                </a:lnTo>
                <a:lnTo>
                  <a:pt x="2933700" y="3227578"/>
                </a:lnTo>
                <a:close/>
              </a:path>
              <a:path w="10866120" h="5208905">
                <a:moveTo>
                  <a:pt x="3022600" y="3227578"/>
                </a:moveTo>
                <a:lnTo>
                  <a:pt x="2971800" y="3227578"/>
                </a:lnTo>
                <a:lnTo>
                  <a:pt x="2971800" y="3240278"/>
                </a:lnTo>
                <a:lnTo>
                  <a:pt x="3022600" y="3240278"/>
                </a:lnTo>
                <a:lnTo>
                  <a:pt x="3022600" y="3227578"/>
                </a:lnTo>
                <a:close/>
              </a:path>
              <a:path w="10866120" h="5208905">
                <a:moveTo>
                  <a:pt x="3111500" y="3227578"/>
                </a:moveTo>
                <a:lnTo>
                  <a:pt x="3060700" y="3227578"/>
                </a:lnTo>
                <a:lnTo>
                  <a:pt x="3060700" y="3240278"/>
                </a:lnTo>
                <a:lnTo>
                  <a:pt x="3111500" y="3240278"/>
                </a:lnTo>
                <a:lnTo>
                  <a:pt x="3111500" y="3227578"/>
                </a:lnTo>
                <a:close/>
              </a:path>
              <a:path w="10866120" h="5208905">
                <a:moveTo>
                  <a:pt x="3200400" y="3227578"/>
                </a:moveTo>
                <a:lnTo>
                  <a:pt x="3149600" y="3227578"/>
                </a:lnTo>
                <a:lnTo>
                  <a:pt x="3149600" y="3240278"/>
                </a:lnTo>
                <a:lnTo>
                  <a:pt x="3200400" y="3240278"/>
                </a:lnTo>
                <a:lnTo>
                  <a:pt x="3200400" y="3227578"/>
                </a:lnTo>
                <a:close/>
              </a:path>
              <a:path w="10866120" h="5208905">
                <a:moveTo>
                  <a:pt x="3289300" y="3227578"/>
                </a:moveTo>
                <a:lnTo>
                  <a:pt x="3238500" y="3227578"/>
                </a:lnTo>
                <a:lnTo>
                  <a:pt x="3238500" y="3240278"/>
                </a:lnTo>
                <a:lnTo>
                  <a:pt x="3289300" y="3240278"/>
                </a:lnTo>
                <a:lnTo>
                  <a:pt x="3289300" y="3227578"/>
                </a:lnTo>
                <a:close/>
              </a:path>
              <a:path w="10866120" h="5208905">
                <a:moveTo>
                  <a:pt x="3378200" y="3227578"/>
                </a:moveTo>
                <a:lnTo>
                  <a:pt x="3327400" y="3227578"/>
                </a:lnTo>
                <a:lnTo>
                  <a:pt x="3327400" y="3240278"/>
                </a:lnTo>
                <a:lnTo>
                  <a:pt x="3378200" y="3240278"/>
                </a:lnTo>
                <a:lnTo>
                  <a:pt x="3378200" y="3227578"/>
                </a:lnTo>
                <a:close/>
              </a:path>
              <a:path w="10866120" h="5208905">
                <a:moveTo>
                  <a:pt x="3467100" y="3227578"/>
                </a:moveTo>
                <a:lnTo>
                  <a:pt x="3416300" y="3227578"/>
                </a:lnTo>
                <a:lnTo>
                  <a:pt x="3416300" y="3240278"/>
                </a:lnTo>
                <a:lnTo>
                  <a:pt x="3467100" y="3240278"/>
                </a:lnTo>
                <a:lnTo>
                  <a:pt x="3467100" y="3227578"/>
                </a:lnTo>
                <a:close/>
              </a:path>
              <a:path w="10866120" h="5208905">
                <a:moveTo>
                  <a:pt x="3556000" y="3227578"/>
                </a:moveTo>
                <a:lnTo>
                  <a:pt x="3505200" y="3227578"/>
                </a:lnTo>
                <a:lnTo>
                  <a:pt x="3505200" y="3240278"/>
                </a:lnTo>
                <a:lnTo>
                  <a:pt x="3556000" y="3240278"/>
                </a:lnTo>
                <a:lnTo>
                  <a:pt x="3556000" y="3227578"/>
                </a:lnTo>
                <a:close/>
              </a:path>
              <a:path w="10866120" h="5208905">
                <a:moveTo>
                  <a:pt x="3587750" y="5016500"/>
                </a:moveTo>
                <a:lnTo>
                  <a:pt x="3575050" y="5016500"/>
                </a:lnTo>
                <a:lnTo>
                  <a:pt x="3575050" y="5067300"/>
                </a:lnTo>
                <a:lnTo>
                  <a:pt x="3587750" y="5067300"/>
                </a:lnTo>
                <a:lnTo>
                  <a:pt x="3587750" y="5016500"/>
                </a:lnTo>
                <a:close/>
              </a:path>
              <a:path w="10866120" h="5208905">
                <a:moveTo>
                  <a:pt x="3587750" y="4927600"/>
                </a:moveTo>
                <a:lnTo>
                  <a:pt x="3575050" y="4927600"/>
                </a:lnTo>
                <a:lnTo>
                  <a:pt x="3575050" y="4978400"/>
                </a:lnTo>
                <a:lnTo>
                  <a:pt x="3587750" y="4978400"/>
                </a:lnTo>
                <a:lnTo>
                  <a:pt x="3587750" y="4927600"/>
                </a:lnTo>
                <a:close/>
              </a:path>
              <a:path w="10866120" h="5208905">
                <a:moveTo>
                  <a:pt x="3587750" y="4838700"/>
                </a:moveTo>
                <a:lnTo>
                  <a:pt x="3575050" y="4838700"/>
                </a:lnTo>
                <a:lnTo>
                  <a:pt x="3575050" y="4889500"/>
                </a:lnTo>
                <a:lnTo>
                  <a:pt x="3587750" y="4889500"/>
                </a:lnTo>
                <a:lnTo>
                  <a:pt x="3587750" y="4838700"/>
                </a:lnTo>
                <a:close/>
              </a:path>
              <a:path w="10866120" h="5208905">
                <a:moveTo>
                  <a:pt x="3587750" y="4749800"/>
                </a:moveTo>
                <a:lnTo>
                  <a:pt x="3575050" y="4749800"/>
                </a:lnTo>
                <a:lnTo>
                  <a:pt x="3575050" y="4800600"/>
                </a:lnTo>
                <a:lnTo>
                  <a:pt x="3587750" y="4800600"/>
                </a:lnTo>
                <a:lnTo>
                  <a:pt x="3587750" y="4749800"/>
                </a:lnTo>
                <a:close/>
              </a:path>
              <a:path w="10866120" h="5208905">
                <a:moveTo>
                  <a:pt x="3587750" y="4660900"/>
                </a:moveTo>
                <a:lnTo>
                  <a:pt x="3575050" y="4660900"/>
                </a:lnTo>
                <a:lnTo>
                  <a:pt x="3575050" y="4711700"/>
                </a:lnTo>
                <a:lnTo>
                  <a:pt x="3587750" y="4711700"/>
                </a:lnTo>
                <a:lnTo>
                  <a:pt x="3587750" y="4660900"/>
                </a:lnTo>
                <a:close/>
              </a:path>
              <a:path w="10866120" h="5208905">
                <a:moveTo>
                  <a:pt x="3587750" y="4572000"/>
                </a:moveTo>
                <a:lnTo>
                  <a:pt x="3575050" y="4572000"/>
                </a:lnTo>
                <a:lnTo>
                  <a:pt x="3575050" y="4622800"/>
                </a:lnTo>
                <a:lnTo>
                  <a:pt x="3587750" y="4622800"/>
                </a:lnTo>
                <a:lnTo>
                  <a:pt x="3587750" y="4572000"/>
                </a:lnTo>
                <a:close/>
              </a:path>
              <a:path w="10866120" h="5208905">
                <a:moveTo>
                  <a:pt x="3587750" y="4483100"/>
                </a:moveTo>
                <a:lnTo>
                  <a:pt x="3575050" y="4483100"/>
                </a:lnTo>
                <a:lnTo>
                  <a:pt x="3575050" y="4533900"/>
                </a:lnTo>
                <a:lnTo>
                  <a:pt x="3587750" y="4533900"/>
                </a:lnTo>
                <a:lnTo>
                  <a:pt x="3587750" y="4483100"/>
                </a:lnTo>
                <a:close/>
              </a:path>
              <a:path w="10866120" h="5208905">
                <a:moveTo>
                  <a:pt x="3587750" y="4394200"/>
                </a:moveTo>
                <a:lnTo>
                  <a:pt x="3575050" y="4394200"/>
                </a:lnTo>
                <a:lnTo>
                  <a:pt x="3575050" y="4445000"/>
                </a:lnTo>
                <a:lnTo>
                  <a:pt x="3587750" y="4445000"/>
                </a:lnTo>
                <a:lnTo>
                  <a:pt x="3587750" y="4394200"/>
                </a:lnTo>
                <a:close/>
              </a:path>
              <a:path w="10866120" h="5208905">
                <a:moveTo>
                  <a:pt x="3587750" y="4305300"/>
                </a:moveTo>
                <a:lnTo>
                  <a:pt x="3575050" y="4305300"/>
                </a:lnTo>
                <a:lnTo>
                  <a:pt x="3575050" y="4356100"/>
                </a:lnTo>
                <a:lnTo>
                  <a:pt x="3587750" y="4356100"/>
                </a:lnTo>
                <a:lnTo>
                  <a:pt x="3587750" y="4305300"/>
                </a:lnTo>
                <a:close/>
              </a:path>
              <a:path w="10866120" h="5208905">
                <a:moveTo>
                  <a:pt x="3587750" y="4216400"/>
                </a:moveTo>
                <a:lnTo>
                  <a:pt x="3575050" y="4216400"/>
                </a:lnTo>
                <a:lnTo>
                  <a:pt x="3575050" y="4267200"/>
                </a:lnTo>
                <a:lnTo>
                  <a:pt x="3587750" y="4267200"/>
                </a:lnTo>
                <a:lnTo>
                  <a:pt x="3587750" y="4216400"/>
                </a:lnTo>
                <a:close/>
              </a:path>
              <a:path w="10866120" h="5208905">
                <a:moveTo>
                  <a:pt x="3587750" y="4127500"/>
                </a:moveTo>
                <a:lnTo>
                  <a:pt x="3575050" y="4127500"/>
                </a:lnTo>
                <a:lnTo>
                  <a:pt x="3575050" y="4178300"/>
                </a:lnTo>
                <a:lnTo>
                  <a:pt x="3587750" y="4178300"/>
                </a:lnTo>
                <a:lnTo>
                  <a:pt x="3587750" y="4127500"/>
                </a:lnTo>
                <a:close/>
              </a:path>
              <a:path w="10866120" h="5208905">
                <a:moveTo>
                  <a:pt x="3587750" y="4038600"/>
                </a:moveTo>
                <a:lnTo>
                  <a:pt x="3575050" y="4038600"/>
                </a:lnTo>
                <a:lnTo>
                  <a:pt x="3575050" y="4089400"/>
                </a:lnTo>
                <a:lnTo>
                  <a:pt x="3587750" y="4089400"/>
                </a:lnTo>
                <a:lnTo>
                  <a:pt x="3587750" y="4038600"/>
                </a:lnTo>
                <a:close/>
              </a:path>
              <a:path w="10866120" h="5208905">
                <a:moveTo>
                  <a:pt x="3587750" y="3949700"/>
                </a:moveTo>
                <a:lnTo>
                  <a:pt x="3575050" y="3949700"/>
                </a:lnTo>
                <a:lnTo>
                  <a:pt x="3575050" y="4000500"/>
                </a:lnTo>
                <a:lnTo>
                  <a:pt x="3587750" y="4000500"/>
                </a:lnTo>
                <a:lnTo>
                  <a:pt x="3587750" y="3949700"/>
                </a:lnTo>
                <a:close/>
              </a:path>
              <a:path w="10866120" h="5208905">
                <a:moveTo>
                  <a:pt x="3587750" y="3860800"/>
                </a:moveTo>
                <a:lnTo>
                  <a:pt x="3575050" y="3860800"/>
                </a:lnTo>
                <a:lnTo>
                  <a:pt x="3575050" y="3911600"/>
                </a:lnTo>
                <a:lnTo>
                  <a:pt x="3587750" y="3911600"/>
                </a:lnTo>
                <a:lnTo>
                  <a:pt x="3587750" y="3860800"/>
                </a:lnTo>
                <a:close/>
              </a:path>
              <a:path w="10866120" h="5208905">
                <a:moveTo>
                  <a:pt x="3587750" y="3771900"/>
                </a:moveTo>
                <a:lnTo>
                  <a:pt x="3575050" y="3771900"/>
                </a:lnTo>
                <a:lnTo>
                  <a:pt x="3575050" y="3822700"/>
                </a:lnTo>
                <a:lnTo>
                  <a:pt x="3587750" y="3822700"/>
                </a:lnTo>
                <a:lnTo>
                  <a:pt x="3587750" y="3771900"/>
                </a:lnTo>
                <a:close/>
              </a:path>
              <a:path w="10866120" h="5208905">
                <a:moveTo>
                  <a:pt x="3587750" y="3683000"/>
                </a:moveTo>
                <a:lnTo>
                  <a:pt x="3575050" y="3683000"/>
                </a:lnTo>
                <a:lnTo>
                  <a:pt x="3575050" y="3733800"/>
                </a:lnTo>
                <a:lnTo>
                  <a:pt x="3587750" y="3733800"/>
                </a:lnTo>
                <a:lnTo>
                  <a:pt x="3587750" y="3683000"/>
                </a:lnTo>
                <a:close/>
              </a:path>
              <a:path w="10866120" h="5208905">
                <a:moveTo>
                  <a:pt x="3587750" y="3594100"/>
                </a:moveTo>
                <a:lnTo>
                  <a:pt x="3575050" y="3594100"/>
                </a:lnTo>
                <a:lnTo>
                  <a:pt x="3575050" y="3644900"/>
                </a:lnTo>
                <a:lnTo>
                  <a:pt x="3587750" y="3644900"/>
                </a:lnTo>
                <a:lnTo>
                  <a:pt x="3587750" y="3594100"/>
                </a:lnTo>
                <a:close/>
              </a:path>
              <a:path w="10866120" h="5208905">
                <a:moveTo>
                  <a:pt x="3587750" y="3505200"/>
                </a:moveTo>
                <a:lnTo>
                  <a:pt x="3575050" y="3505200"/>
                </a:lnTo>
                <a:lnTo>
                  <a:pt x="3575050" y="3556000"/>
                </a:lnTo>
                <a:lnTo>
                  <a:pt x="3587750" y="3556000"/>
                </a:lnTo>
                <a:lnTo>
                  <a:pt x="3587750" y="3505200"/>
                </a:lnTo>
                <a:close/>
              </a:path>
              <a:path w="10866120" h="5208905">
                <a:moveTo>
                  <a:pt x="3587750" y="3416300"/>
                </a:moveTo>
                <a:lnTo>
                  <a:pt x="3575050" y="3416300"/>
                </a:lnTo>
                <a:lnTo>
                  <a:pt x="3575050" y="3467100"/>
                </a:lnTo>
                <a:lnTo>
                  <a:pt x="3587750" y="3467100"/>
                </a:lnTo>
                <a:lnTo>
                  <a:pt x="3587750" y="3416300"/>
                </a:lnTo>
                <a:close/>
              </a:path>
              <a:path w="10866120" h="5208905">
                <a:moveTo>
                  <a:pt x="3587750" y="3327400"/>
                </a:moveTo>
                <a:lnTo>
                  <a:pt x="3575050" y="3327400"/>
                </a:lnTo>
                <a:lnTo>
                  <a:pt x="3575050" y="3378200"/>
                </a:lnTo>
                <a:lnTo>
                  <a:pt x="3587750" y="3378200"/>
                </a:lnTo>
                <a:lnTo>
                  <a:pt x="3587750" y="3327400"/>
                </a:lnTo>
                <a:close/>
              </a:path>
              <a:path w="10866120" h="5208905">
                <a:moveTo>
                  <a:pt x="3587750" y="3238500"/>
                </a:moveTo>
                <a:lnTo>
                  <a:pt x="3575050" y="3238500"/>
                </a:lnTo>
                <a:lnTo>
                  <a:pt x="3575050" y="3289300"/>
                </a:lnTo>
                <a:lnTo>
                  <a:pt x="3587750" y="3289300"/>
                </a:lnTo>
                <a:lnTo>
                  <a:pt x="3587750" y="3238500"/>
                </a:lnTo>
                <a:close/>
              </a:path>
              <a:path w="10866120" h="5208905">
                <a:moveTo>
                  <a:pt x="3587750" y="3149600"/>
                </a:moveTo>
                <a:lnTo>
                  <a:pt x="3575050" y="3149600"/>
                </a:lnTo>
                <a:lnTo>
                  <a:pt x="3575050" y="3200400"/>
                </a:lnTo>
                <a:lnTo>
                  <a:pt x="3587750" y="3200400"/>
                </a:lnTo>
                <a:lnTo>
                  <a:pt x="3587750" y="3149600"/>
                </a:lnTo>
                <a:close/>
              </a:path>
              <a:path w="10866120" h="5208905">
                <a:moveTo>
                  <a:pt x="3587750" y="3060700"/>
                </a:moveTo>
                <a:lnTo>
                  <a:pt x="3575050" y="3060700"/>
                </a:lnTo>
                <a:lnTo>
                  <a:pt x="3575050" y="3111500"/>
                </a:lnTo>
                <a:lnTo>
                  <a:pt x="3587750" y="3111500"/>
                </a:lnTo>
                <a:lnTo>
                  <a:pt x="3587750" y="3060700"/>
                </a:lnTo>
                <a:close/>
              </a:path>
              <a:path w="10866120" h="5208905">
                <a:moveTo>
                  <a:pt x="3587750" y="2971800"/>
                </a:moveTo>
                <a:lnTo>
                  <a:pt x="3575050" y="2971800"/>
                </a:lnTo>
                <a:lnTo>
                  <a:pt x="3575050" y="3022600"/>
                </a:lnTo>
                <a:lnTo>
                  <a:pt x="3587750" y="3022600"/>
                </a:lnTo>
                <a:lnTo>
                  <a:pt x="3587750" y="2971800"/>
                </a:lnTo>
                <a:close/>
              </a:path>
              <a:path w="10866120" h="5208905">
                <a:moveTo>
                  <a:pt x="3587750" y="2882900"/>
                </a:moveTo>
                <a:lnTo>
                  <a:pt x="3575050" y="2882900"/>
                </a:lnTo>
                <a:lnTo>
                  <a:pt x="3575050" y="2933700"/>
                </a:lnTo>
                <a:lnTo>
                  <a:pt x="3587750" y="2933700"/>
                </a:lnTo>
                <a:lnTo>
                  <a:pt x="3587750" y="2882900"/>
                </a:lnTo>
                <a:close/>
              </a:path>
              <a:path w="10866120" h="5208905">
                <a:moveTo>
                  <a:pt x="3587750" y="2794000"/>
                </a:moveTo>
                <a:lnTo>
                  <a:pt x="3575050" y="2794000"/>
                </a:lnTo>
                <a:lnTo>
                  <a:pt x="3575050" y="2844800"/>
                </a:lnTo>
                <a:lnTo>
                  <a:pt x="3587750" y="2844800"/>
                </a:lnTo>
                <a:lnTo>
                  <a:pt x="3587750" y="2794000"/>
                </a:lnTo>
                <a:close/>
              </a:path>
              <a:path w="10866120" h="5208905">
                <a:moveTo>
                  <a:pt x="3587750" y="2705100"/>
                </a:moveTo>
                <a:lnTo>
                  <a:pt x="3575050" y="2705100"/>
                </a:lnTo>
                <a:lnTo>
                  <a:pt x="3575050" y="2755900"/>
                </a:lnTo>
                <a:lnTo>
                  <a:pt x="3587750" y="2755900"/>
                </a:lnTo>
                <a:lnTo>
                  <a:pt x="3587750" y="2705100"/>
                </a:lnTo>
                <a:close/>
              </a:path>
              <a:path w="10866120" h="5208905">
                <a:moveTo>
                  <a:pt x="3587750" y="2616200"/>
                </a:moveTo>
                <a:lnTo>
                  <a:pt x="3575050" y="2616200"/>
                </a:lnTo>
                <a:lnTo>
                  <a:pt x="3575050" y="2667000"/>
                </a:lnTo>
                <a:lnTo>
                  <a:pt x="3587750" y="2667000"/>
                </a:lnTo>
                <a:lnTo>
                  <a:pt x="3587750" y="2616200"/>
                </a:lnTo>
                <a:close/>
              </a:path>
              <a:path w="10866120" h="5208905">
                <a:moveTo>
                  <a:pt x="3587750" y="2527300"/>
                </a:moveTo>
                <a:lnTo>
                  <a:pt x="3575050" y="2527300"/>
                </a:lnTo>
                <a:lnTo>
                  <a:pt x="3575050" y="2578100"/>
                </a:lnTo>
                <a:lnTo>
                  <a:pt x="3587750" y="2578100"/>
                </a:lnTo>
                <a:lnTo>
                  <a:pt x="3587750" y="2527300"/>
                </a:lnTo>
                <a:close/>
              </a:path>
              <a:path w="10866120" h="5208905">
                <a:moveTo>
                  <a:pt x="3587750" y="2438400"/>
                </a:moveTo>
                <a:lnTo>
                  <a:pt x="3575050" y="2438400"/>
                </a:lnTo>
                <a:lnTo>
                  <a:pt x="3575050" y="2489200"/>
                </a:lnTo>
                <a:lnTo>
                  <a:pt x="3587750" y="2489200"/>
                </a:lnTo>
                <a:lnTo>
                  <a:pt x="3587750" y="2438400"/>
                </a:lnTo>
                <a:close/>
              </a:path>
              <a:path w="10866120" h="5208905">
                <a:moveTo>
                  <a:pt x="3587750" y="2349500"/>
                </a:moveTo>
                <a:lnTo>
                  <a:pt x="3575050" y="2349500"/>
                </a:lnTo>
                <a:lnTo>
                  <a:pt x="3575050" y="2400300"/>
                </a:lnTo>
                <a:lnTo>
                  <a:pt x="3587750" y="2400300"/>
                </a:lnTo>
                <a:lnTo>
                  <a:pt x="3587750" y="2349500"/>
                </a:lnTo>
                <a:close/>
              </a:path>
              <a:path w="10866120" h="5208905">
                <a:moveTo>
                  <a:pt x="3587750" y="2260600"/>
                </a:moveTo>
                <a:lnTo>
                  <a:pt x="3575050" y="2260600"/>
                </a:lnTo>
                <a:lnTo>
                  <a:pt x="3575050" y="2311400"/>
                </a:lnTo>
                <a:lnTo>
                  <a:pt x="3587750" y="2311400"/>
                </a:lnTo>
                <a:lnTo>
                  <a:pt x="3587750" y="2260600"/>
                </a:lnTo>
                <a:close/>
              </a:path>
              <a:path w="10866120" h="5208905">
                <a:moveTo>
                  <a:pt x="3587750" y="2171700"/>
                </a:moveTo>
                <a:lnTo>
                  <a:pt x="3575050" y="2171700"/>
                </a:lnTo>
                <a:lnTo>
                  <a:pt x="3575050" y="2222500"/>
                </a:lnTo>
                <a:lnTo>
                  <a:pt x="3587750" y="2222500"/>
                </a:lnTo>
                <a:lnTo>
                  <a:pt x="3587750" y="2171700"/>
                </a:lnTo>
                <a:close/>
              </a:path>
              <a:path w="10866120" h="5208905">
                <a:moveTo>
                  <a:pt x="3587750" y="2082800"/>
                </a:moveTo>
                <a:lnTo>
                  <a:pt x="3575050" y="2082800"/>
                </a:lnTo>
                <a:lnTo>
                  <a:pt x="3575050" y="2133600"/>
                </a:lnTo>
                <a:lnTo>
                  <a:pt x="3587750" y="2133600"/>
                </a:lnTo>
                <a:lnTo>
                  <a:pt x="3587750" y="2082800"/>
                </a:lnTo>
                <a:close/>
              </a:path>
              <a:path w="10866120" h="5208905">
                <a:moveTo>
                  <a:pt x="3587750" y="1993900"/>
                </a:moveTo>
                <a:lnTo>
                  <a:pt x="3575050" y="1993900"/>
                </a:lnTo>
                <a:lnTo>
                  <a:pt x="3575050" y="2044700"/>
                </a:lnTo>
                <a:lnTo>
                  <a:pt x="3587750" y="2044700"/>
                </a:lnTo>
                <a:lnTo>
                  <a:pt x="3587750" y="1993900"/>
                </a:lnTo>
                <a:close/>
              </a:path>
              <a:path w="10866120" h="5208905">
                <a:moveTo>
                  <a:pt x="3587750" y="1905000"/>
                </a:moveTo>
                <a:lnTo>
                  <a:pt x="3575050" y="1905000"/>
                </a:lnTo>
                <a:lnTo>
                  <a:pt x="3575050" y="1955800"/>
                </a:lnTo>
                <a:lnTo>
                  <a:pt x="3587750" y="1955800"/>
                </a:lnTo>
                <a:lnTo>
                  <a:pt x="3587750" y="1905000"/>
                </a:lnTo>
                <a:close/>
              </a:path>
              <a:path w="10866120" h="5208905">
                <a:moveTo>
                  <a:pt x="3587750" y="1816100"/>
                </a:moveTo>
                <a:lnTo>
                  <a:pt x="3575050" y="1816100"/>
                </a:lnTo>
                <a:lnTo>
                  <a:pt x="3575050" y="1866900"/>
                </a:lnTo>
                <a:lnTo>
                  <a:pt x="3587750" y="1866900"/>
                </a:lnTo>
                <a:lnTo>
                  <a:pt x="3587750" y="1816100"/>
                </a:lnTo>
                <a:close/>
              </a:path>
              <a:path w="10866120" h="5208905">
                <a:moveTo>
                  <a:pt x="3587750" y="1727200"/>
                </a:moveTo>
                <a:lnTo>
                  <a:pt x="3575050" y="1727200"/>
                </a:lnTo>
                <a:lnTo>
                  <a:pt x="3575050" y="1778000"/>
                </a:lnTo>
                <a:lnTo>
                  <a:pt x="3587750" y="1778000"/>
                </a:lnTo>
                <a:lnTo>
                  <a:pt x="3587750" y="1727200"/>
                </a:lnTo>
                <a:close/>
              </a:path>
              <a:path w="10866120" h="5208905">
                <a:moveTo>
                  <a:pt x="3587750" y="1638300"/>
                </a:moveTo>
                <a:lnTo>
                  <a:pt x="3575050" y="1638300"/>
                </a:lnTo>
                <a:lnTo>
                  <a:pt x="3575050" y="1689100"/>
                </a:lnTo>
                <a:lnTo>
                  <a:pt x="3587750" y="1689100"/>
                </a:lnTo>
                <a:lnTo>
                  <a:pt x="3587750" y="1638300"/>
                </a:lnTo>
                <a:close/>
              </a:path>
              <a:path w="10866120" h="5208905">
                <a:moveTo>
                  <a:pt x="3587750" y="1549400"/>
                </a:moveTo>
                <a:lnTo>
                  <a:pt x="3575050" y="1549400"/>
                </a:lnTo>
                <a:lnTo>
                  <a:pt x="3575050" y="1600200"/>
                </a:lnTo>
                <a:lnTo>
                  <a:pt x="3587750" y="1600200"/>
                </a:lnTo>
                <a:lnTo>
                  <a:pt x="3587750" y="1549400"/>
                </a:lnTo>
                <a:close/>
              </a:path>
              <a:path w="10866120" h="5208905">
                <a:moveTo>
                  <a:pt x="3587750" y="1460500"/>
                </a:moveTo>
                <a:lnTo>
                  <a:pt x="3575050" y="1460500"/>
                </a:lnTo>
                <a:lnTo>
                  <a:pt x="3575050" y="1511300"/>
                </a:lnTo>
                <a:lnTo>
                  <a:pt x="3587750" y="1511300"/>
                </a:lnTo>
                <a:lnTo>
                  <a:pt x="3587750" y="1460500"/>
                </a:lnTo>
                <a:close/>
              </a:path>
              <a:path w="10866120" h="5208905">
                <a:moveTo>
                  <a:pt x="3587750" y="1371600"/>
                </a:moveTo>
                <a:lnTo>
                  <a:pt x="3575050" y="1371600"/>
                </a:lnTo>
                <a:lnTo>
                  <a:pt x="3575050" y="1422400"/>
                </a:lnTo>
                <a:lnTo>
                  <a:pt x="3587750" y="1422400"/>
                </a:lnTo>
                <a:lnTo>
                  <a:pt x="3587750" y="1371600"/>
                </a:lnTo>
                <a:close/>
              </a:path>
              <a:path w="10866120" h="5208905">
                <a:moveTo>
                  <a:pt x="3587750" y="1282700"/>
                </a:moveTo>
                <a:lnTo>
                  <a:pt x="3575050" y="1282700"/>
                </a:lnTo>
                <a:lnTo>
                  <a:pt x="3575050" y="1333500"/>
                </a:lnTo>
                <a:lnTo>
                  <a:pt x="3587750" y="1333500"/>
                </a:lnTo>
                <a:lnTo>
                  <a:pt x="3587750" y="1282700"/>
                </a:lnTo>
                <a:close/>
              </a:path>
              <a:path w="10866120" h="5208905">
                <a:moveTo>
                  <a:pt x="3587750" y="1193800"/>
                </a:moveTo>
                <a:lnTo>
                  <a:pt x="3575050" y="1193800"/>
                </a:lnTo>
                <a:lnTo>
                  <a:pt x="3575050" y="1244600"/>
                </a:lnTo>
                <a:lnTo>
                  <a:pt x="3587750" y="1244600"/>
                </a:lnTo>
                <a:lnTo>
                  <a:pt x="3587750" y="1193800"/>
                </a:lnTo>
                <a:close/>
              </a:path>
              <a:path w="10866120" h="5208905">
                <a:moveTo>
                  <a:pt x="3587750" y="1104900"/>
                </a:moveTo>
                <a:lnTo>
                  <a:pt x="3575050" y="1104900"/>
                </a:lnTo>
                <a:lnTo>
                  <a:pt x="3575050" y="1155700"/>
                </a:lnTo>
                <a:lnTo>
                  <a:pt x="3587750" y="1155700"/>
                </a:lnTo>
                <a:lnTo>
                  <a:pt x="3587750" y="1104900"/>
                </a:lnTo>
                <a:close/>
              </a:path>
              <a:path w="10866120" h="5208905">
                <a:moveTo>
                  <a:pt x="3587750" y="1016000"/>
                </a:moveTo>
                <a:lnTo>
                  <a:pt x="3575050" y="1016000"/>
                </a:lnTo>
                <a:lnTo>
                  <a:pt x="3575050" y="1066800"/>
                </a:lnTo>
                <a:lnTo>
                  <a:pt x="3587750" y="1066800"/>
                </a:lnTo>
                <a:lnTo>
                  <a:pt x="3587750" y="1016000"/>
                </a:lnTo>
                <a:close/>
              </a:path>
              <a:path w="10866120" h="5208905">
                <a:moveTo>
                  <a:pt x="3587750" y="927100"/>
                </a:moveTo>
                <a:lnTo>
                  <a:pt x="3575050" y="927100"/>
                </a:lnTo>
                <a:lnTo>
                  <a:pt x="3575050" y="977900"/>
                </a:lnTo>
                <a:lnTo>
                  <a:pt x="3587750" y="977900"/>
                </a:lnTo>
                <a:lnTo>
                  <a:pt x="3587750" y="927100"/>
                </a:lnTo>
                <a:close/>
              </a:path>
              <a:path w="10866120" h="5208905">
                <a:moveTo>
                  <a:pt x="3587750" y="838200"/>
                </a:moveTo>
                <a:lnTo>
                  <a:pt x="3575050" y="838200"/>
                </a:lnTo>
                <a:lnTo>
                  <a:pt x="3575050" y="889000"/>
                </a:lnTo>
                <a:lnTo>
                  <a:pt x="3587750" y="889000"/>
                </a:lnTo>
                <a:lnTo>
                  <a:pt x="3587750" y="838200"/>
                </a:lnTo>
                <a:close/>
              </a:path>
              <a:path w="10866120" h="5208905">
                <a:moveTo>
                  <a:pt x="3587750" y="749300"/>
                </a:moveTo>
                <a:lnTo>
                  <a:pt x="3575050" y="749300"/>
                </a:lnTo>
                <a:lnTo>
                  <a:pt x="3575050" y="800100"/>
                </a:lnTo>
                <a:lnTo>
                  <a:pt x="3587750" y="800100"/>
                </a:lnTo>
                <a:lnTo>
                  <a:pt x="3587750" y="749300"/>
                </a:lnTo>
                <a:close/>
              </a:path>
              <a:path w="10866120" h="5208905">
                <a:moveTo>
                  <a:pt x="3587750" y="660400"/>
                </a:moveTo>
                <a:lnTo>
                  <a:pt x="3575050" y="660400"/>
                </a:lnTo>
                <a:lnTo>
                  <a:pt x="3575050" y="711200"/>
                </a:lnTo>
                <a:lnTo>
                  <a:pt x="3587750" y="711200"/>
                </a:lnTo>
                <a:lnTo>
                  <a:pt x="3587750" y="660400"/>
                </a:lnTo>
                <a:close/>
              </a:path>
              <a:path w="10866120" h="5208905">
                <a:moveTo>
                  <a:pt x="3587750" y="571500"/>
                </a:moveTo>
                <a:lnTo>
                  <a:pt x="3575050" y="571500"/>
                </a:lnTo>
                <a:lnTo>
                  <a:pt x="3575050" y="622300"/>
                </a:lnTo>
                <a:lnTo>
                  <a:pt x="3587750" y="622300"/>
                </a:lnTo>
                <a:lnTo>
                  <a:pt x="3587750" y="571500"/>
                </a:lnTo>
                <a:close/>
              </a:path>
              <a:path w="10866120" h="5208905">
                <a:moveTo>
                  <a:pt x="3587750" y="482600"/>
                </a:moveTo>
                <a:lnTo>
                  <a:pt x="3575050" y="482600"/>
                </a:lnTo>
                <a:lnTo>
                  <a:pt x="3575050" y="533400"/>
                </a:lnTo>
                <a:lnTo>
                  <a:pt x="3587750" y="533400"/>
                </a:lnTo>
                <a:lnTo>
                  <a:pt x="3587750" y="482600"/>
                </a:lnTo>
                <a:close/>
              </a:path>
              <a:path w="10866120" h="5208905">
                <a:moveTo>
                  <a:pt x="3587750" y="393700"/>
                </a:moveTo>
                <a:lnTo>
                  <a:pt x="3575050" y="393700"/>
                </a:lnTo>
                <a:lnTo>
                  <a:pt x="3575050" y="444500"/>
                </a:lnTo>
                <a:lnTo>
                  <a:pt x="3587750" y="444500"/>
                </a:lnTo>
                <a:lnTo>
                  <a:pt x="3587750" y="393700"/>
                </a:lnTo>
                <a:close/>
              </a:path>
              <a:path w="10866120" h="5208905">
                <a:moveTo>
                  <a:pt x="3587750" y="304800"/>
                </a:moveTo>
                <a:lnTo>
                  <a:pt x="3575050" y="304800"/>
                </a:lnTo>
                <a:lnTo>
                  <a:pt x="3575050" y="355600"/>
                </a:lnTo>
                <a:lnTo>
                  <a:pt x="3587750" y="355600"/>
                </a:lnTo>
                <a:lnTo>
                  <a:pt x="3587750" y="304800"/>
                </a:lnTo>
                <a:close/>
              </a:path>
              <a:path w="10866120" h="5208905">
                <a:moveTo>
                  <a:pt x="3587750" y="215900"/>
                </a:moveTo>
                <a:lnTo>
                  <a:pt x="3575050" y="215900"/>
                </a:lnTo>
                <a:lnTo>
                  <a:pt x="3575050" y="266700"/>
                </a:lnTo>
                <a:lnTo>
                  <a:pt x="3587750" y="266700"/>
                </a:lnTo>
                <a:lnTo>
                  <a:pt x="3587750" y="215900"/>
                </a:lnTo>
                <a:close/>
              </a:path>
              <a:path w="10866120" h="5208905">
                <a:moveTo>
                  <a:pt x="3587750" y="127000"/>
                </a:moveTo>
                <a:lnTo>
                  <a:pt x="3575050" y="127000"/>
                </a:lnTo>
                <a:lnTo>
                  <a:pt x="3575050" y="177800"/>
                </a:lnTo>
                <a:lnTo>
                  <a:pt x="3587750" y="177800"/>
                </a:lnTo>
                <a:lnTo>
                  <a:pt x="3587750" y="127000"/>
                </a:lnTo>
                <a:close/>
              </a:path>
              <a:path w="10866120" h="5208905">
                <a:moveTo>
                  <a:pt x="3619500" y="5170538"/>
                </a:moveTo>
                <a:lnTo>
                  <a:pt x="3596246" y="5135435"/>
                </a:lnTo>
                <a:lnTo>
                  <a:pt x="3587750" y="5133721"/>
                </a:lnTo>
                <a:lnTo>
                  <a:pt x="3587750" y="5132438"/>
                </a:lnTo>
                <a:lnTo>
                  <a:pt x="3587750" y="5105400"/>
                </a:lnTo>
                <a:lnTo>
                  <a:pt x="3575050" y="5105400"/>
                </a:lnTo>
                <a:lnTo>
                  <a:pt x="3575050" y="5133721"/>
                </a:lnTo>
                <a:lnTo>
                  <a:pt x="3566541" y="5135435"/>
                </a:lnTo>
                <a:lnTo>
                  <a:pt x="3554438" y="5143601"/>
                </a:lnTo>
                <a:lnTo>
                  <a:pt x="3546284" y="5155717"/>
                </a:lnTo>
                <a:lnTo>
                  <a:pt x="3543300" y="5170538"/>
                </a:lnTo>
                <a:lnTo>
                  <a:pt x="3546284" y="5185372"/>
                </a:lnTo>
                <a:lnTo>
                  <a:pt x="3554438" y="5197487"/>
                </a:lnTo>
                <a:lnTo>
                  <a:pt x="3566541" y="5205654"/>
                </a:lnTo>
                <a:lnTo>
                  <a:pt x="3581400" y="5208638"/>
                </a:lnTo>
                <a:lnTo>
                  <a:pt x="3596246" y="5205654"/>
                </a:lnTo>
                <a:lnTo>
                  <a:pt x="3608349" y="5197487"/>
                </a:lnTo>
                <a:lnTo>
                  <a:pt x="3616502" y="5185372"/>
                </a:lnTo>
                <a:lnTo>
                  <a:pt x="3619500" y="5170538"/>
                </a:lnTo>
                <a:close/>
              </a:path>
              <a:path w="10866120" h="5208905">
                <a:moveTo>
                  <a:pt x="3619500" y="38100"/>
                </a:moveTo>
                <a:lnTo>
                  <a:pt x="3616502" y="23253"/>
                </a:lnTo>
                <a:lnTo>
                  <a:pt x="3608349" y="11150"/>
                </a:lnTo>
                <a:lnTo>
                  <a:pt x="3596246" y="2997"/>
                </a:lnTo>
                <a:lnTo>
                  <a:pt x="3581400" y="0"/>
                </a:lnTo>
                <a:lnTo>
                  <a:pt x="3566541" y="2997"/>
                </a:lnTo>
                <a:lnTo>
                  <a:pt x="3554438" y="11150"/>
                </a:lnTo>
                <a:lnTo>
                  <a:pt x="3546284" y="23253"/>
                </a:lnTo>
                <a:lnTo>
                  <a:pt x="3543300" y="38100"/>
                </a:lnTo>
                <a:lnTo>
                  <a:pt x="3546284" y="52959"/>
                </a:lnTo>
                <a:lnTo>
                  <a:pt x="3554438" y="65062"/>
                </a:lnTo>
                <a:lnTo>
                  <a:pt x="3566541" y="73215"/>
                </a:lnTo>
                <a:lnTo>
                  <a:pt x="3575050" y="74930"/>
                </a:lnTo>
                <a:lnTo>
                  <a:pt x="3575050" y="88900"/>
                </a:lnTo>
                <a:lnTo>
                  <a:pt x="3587750" y="88900"/>
                </a:lnTo>
                <a:lnTo>
                  <a:pt x="3587750" y="76200"/>
                </a:lnTo>
                <a:lnTo>
                  <a:pt x="3587750" y="74930"/>
                </a:lnTo>
                <a:lnTo>
                  <a:pt x="3596246" y="73215"/>
                </a:lnTo>
                <a:lnTo>
                  <a:pt x="3608349" y="65062"/>
                </a:lnTo>
                <a:lnTo>
                  <a:pt x="3616502" y="52959"/>
                </a:lnTo>
                <a:lnTo>
                  <a:pt x="3619500" y="38100"/>
                </a:lnTo>
                <a:close/>
              </a:path>
              <a:path w="10866120" h="5208905">
                <a:moveTo>
                  <a:pt x="3644900" y="3227578"/>
                </a:moveTo>
                <a:lnTo>
                  <a:pt x="3594100" y="3227578"/>
                </a:lnTo>
                <a:lnTo>
                  <a:pt x="3594100" y="3240278"/>
                </a:lnTo>
                <a:lnTo>
                  <a:pt x="3644900" y="3240278"/>
                </a:lnTo>
                <a:lnTo>
                  <a:pt x="3644900" y="3227578"/>
                </a:lnTo>
                <a:close/>
              </a:path>
              <a:path w="10866120" h="5208905">
                <a:moveTo>
                  <a:pt x="3733800" y="3227578"/>
                </a:moveTo>
                <a:lnTo>
                  <a:pt x="3683000" y="3227578"/>
                </a:lnTo>
                <a:lnTo>
                  <a:pt x="3683000" y="3240278"/>
                </a:lnTo>
                <a:lnTo>
                  <a:pt x="3733800" y="3240278"/>
                </a:lnTo>
                <a:lnTo>
                  <a:pt x="3733800" y="3227578"/>
                </a:lnTo>
                <a:close/>
              </a:path>
              <a:path w="10866120" h="5208905">
                <a:moveTo>
                  <a:pt x="3822700" y="3227578"/>
                </a:moveTo>
                <a:lnTo>
                  <a:pt x="3771900" y="3227578"/>
                </a:lnTo>
                <a:lnTo>
                  <a:pt x="3771900" y="3240278"/>
                </a:lnTo>
                <a:lnTo>
                  <a:pt x="3822700" y="3240278"/>
                </a:lnTo>
                <a:lnTo>
                  <a:pt x="3822700" y="3227578"/>
                </a:lnTo>
                <a:close/>
              </a:path>
              <a:path w="10866120" h="5208905">
                <a:moveTo>
                  <a:pt x="3911600" y="3227578"/>
                </a:moveTo>
                <a:lnTo>
                  <a:pt x="3860800" y="3227578"/>
                </a:lnTo>
                <a:lnTo>
                  <a:pt x="3860800" y="3240278"/>
                </a:lnTo>
                <a:lnTo>
                  <a:pt x="3911600" y="3240278"/>
                </a:lnTo>
                <a:lnTo>
                  <a:pt x="3911600" y="3227578"/>
                </a:lnTo>
                <a:close/>
              </a:path>
              <a:path w="10866120" h="5208905">
                <a:moveTo>
                  <a:pt x="4000500" y="3227578"/>
                </a:moveTo>
                <a:lnTo>
                  <a:pt x="3949700" y="3227578"/>
                </a:lnTo>
                <a:lnTo>
                  <a:pt x="3949700" y="3240278"/>
                </a:lnTo>
                <a:lnTo>
                  <a:pt x="4000500" y="3240278"/>
                </a:lnTo>
                <a:lnTo>
                  <a:pt x="4000500" y="3227578"/>
                </a:lnTo>
                <a:close/>
              </a:path>
              <a:path w="10866120" h="5208905">
                <a:moveTo>
                  <a:pt x="4089400" y="3227578"/>
                </a:moveTo>
                <a:lnTo>
                  <a:pt x="4038600" y="3227578"/>
                </a:lnTo>
                <a:lnTo>
                  <a:pt x="4038600" y="3240278"/>
                </a:lnTo>
                <a:lnTo>
                  <a:pt x="4089400" y="3240278"/>
                </a:lnTo>
                <a:lnTo>
                  <a:pt x="4089400" y="3227578"/>
                </a:lnTo>
                <a:close/>
              </a:path>
              <a:path w="10866120" h="5208905">
                <a:moveTo>
                  <a:pt x="4178300" y="3227578"/>
                </a:moveTo>
                <a:lnTo>
                  <a:pt x="4127500" y="3227578"/>
                </a:lnTo>
                <a:lnTo>
                  <a:pt x="4127500" y="3240278"/>
                </a:lnTo>
                <a:lnTo>
                  <a:pt x="4178300" y="3240278"/>
                </a:lnTo>
                <a:lnTo>
                  <a:pt x="4178300" y="3227578"/>
                </a:lnTo>
                <a:close/>
              </a:path>
              <a:path w="10866120" h="5208905">
                <a:moveTo>
                  <a:pt x="4267200" y="3227578"/>
                </a:moveTo>
                <a:lnTo>
                  <a:pt x="4216400" y="3227578"/>
                </a:lnTo>
                <a:lnTo>
                  <a:pt x="4216400" y="3240278"/>
                </a:lnTo>
                <a:lnTo>
                  <a:pt x="4267200" y="3240278"/>
                </a:lnTo>
                <a:lnTo>
                  <a:pt x="4267200" y="3227578"/>
                </a:lnTo>
                <a:close/>
              </a:path>
              <a:path w="10866120" h="5208905">
                <a:moveTo>
                  <a:pt x="4356100" y="3227578"/>
                </a:moveTo>
                <a:lnTo>
                  <a:pt x="4305300" y="3227578"/>
                </a:lnTo>
                <a:lnTo>
                  <a:pt x="4305300" y="3240278"/>
                </a:lnTo>
                <a:lnTo>
                  <a:pt x="4356100" y="3240278"/>
                </a:lnTo>
                <a:lnTo>
                  <a:pt x="4356100" y="3227578"/>
                </a:lnTo>
                <a:close/>
              </a:path>
              <a:path w="10866120" h="5208905">
                <a:moveTo>
                  <a:pt x="4445000" y="3227578"/>
                </a:moveTo>
                <a:lnTo>
                  <a:pt x="4394200" y="3227578"/>
                </a:lnTo>
                <a:lnTo>
                  <a:pt x="4394200" y="3240278"/>
                </a:lnTo>
                <a:lnTo>
                  <a:pt x="4445000" y="3240278"/>
                </a:lnTo>
                <a:lnTo>
                  <a:pt x="4445000" y="3227578"/>
                </a:lnTo>
                <a:close/>
              </a:path>
              <a:path w="10866120" h="5208905">
                <a:moveTo>
                  <a:pt x="4533900" y="3227578"/>
                </a:moveTo>
                <a:lnTo>
                  <a:pt x="4483100" y="3227578"/>
                </a:lnTo>
                <a:lnTo>
                  <a:pt x="4483100" y="3240278"/>
                </a:lnTo>
                <a:lnTo>
                  <a:pt x="4533900" y="3240278"/>
                </a:lnTo>
                <a:lnTo>
                  <a:pt x="4533900" y="3227578"/>
                </a:lnTo>
                <a:close/>
              </a:path>
              <a:path w="10866120" h="5208905">
                <a:moveTo>
                  <a:pt x="4622800" y="3227578"/>
                </a:moveTo>
                <a:lnTo>
                  <a:pt x="4572000" y="3227578"/>
                </a:lnTo>
                <a:lnTo>
                  <a:pt x="4572000" y="3240278"/>
                </a:lnTo>
                <a:lnTo>
                  <a:pt x="4622800" y="3240278"/>
                </a:lnTo>
                <a:lnTo>
                  <a:pt x="4622800" y="3227578"/>
                </a:lnTo>
                <a:close/>
              </a:path>
              <a:path w="10866120" h="5208905">
                <a:moveTo>
                  <a:pt x="4711700" y="3227578"/>
                </a:moveTo>
                <a:lnTo>
                  <a:pt x="4660900" y="3227578"/>
                </a:lnTo>
                <a:lnTo>
                  <a:pt x="4660900" y="3240278"/>
                </a:lnTo>
                <a:lnTo>
                  <a:pt x="4711700" y="3240278"/>
                </a:lnTo>
                <a:lnTo>
                  <a:pt x="4711700" y="3227578"/>
                </a:lnTo>
                <a:close/>
              </a:path>
              <a:path w="10866120" h="5208905">
                <a:moveTo>
                  <a:pt x="4800600" y="3227578"/>
                </a:moveTo>
                <a:lnTo>
                  <a:pt x="4749800" y="3227578"/>
                </a:lnTo>
                <a:lnTo>
                  <a:pt x="4749800" y="3240278"/>
                </a:lnTo>
                <a:lnTo>
                  <a:pt x="4800600" y="3240278"/>
                </a:lnTo>
                <a:lnTo>
                  <a:pt x="4800600" y="3227578"/>
                </a:lnTo>
                <a:close/>
              </a:path>
              <a:path w="10866120" h="5208905">
                <a:moveTo>
                  <a:pt x="4889500" y="3227578"/>
                </a:moveTo>
                <a:lnTo>
                  <a:pt x="4838700" y="3227578"/>
                </a:lnTo>
                <a:lnTo>
                  <a:pt x="4838700" y="3240278"/>
                </a:lnTo>
                <a:lnTo>
                  <a:pt x="4889500" y="3240278"/>
                </a:lnTo>
                <a:lnTo>
                  <a:pt x="4889500" y="3227578"/>
                </a:lnTo>
                <a:close/>
              </a:path>
              <a:path w="10866120" h="5208905">
                <a:moveTo>
                  <a:pt x="4978400" y="3227578"/>
                </a:moveTo>
                <a:lnTo>
                  <a:pt x="4927600" y="3227578"/>
                </a:lnTo>
                <a:lnTo>
                  <a:pt x="4927600" y="3240278"/>
                </a:lnTo>
                <a:lnTo>
                  <a:pt x="4978400" y="3240278"/>
                </a:lnTo>
                <a:lnTo>
                  <a:pt x="4978400" y="3227578"/>
                </a:lnTo>
                <a:close/>
              </a:path>
              <a:path w="10866120" h="5208905">
                <a:moveTo>
                  <a:pt x="5067300" y="3227578"/>
                </a:moveTo>
                <a:lnTo>
                  <a:pt x="5016500" y="3227578"/>
                </a:lnTo>
                <a:lnTo>
                  <a:pt x="5016500" y="3240278"/>
                </a:lnTo>
                <a:lnTo>
                  <a:pt x="5067300" y="3240278"/>
                </a:lnTo>
                <a:lnTo>
                  <a:pt x="5067300" y="3227578"/>
                </a:lnTo>
                <a:close/>
              </a:path>
              <a:path w="10866120" h="5208905">
                <a:moveTo>
                  <a:pt x="5156200" y="3227578"/>
                </a:moveTo>
                <a:lnTo>
                  <a:pt x="5105400" y="3227578"/>
                </a:lnTo>
                <a:lnTo>
                  <a:pt x="5105400" y="3240278"/>
                </a:lnTo>
                <a:lnTo>
                  <a:pt x="5156200" y="3240278"/>
                </a:lnTo>
                <a:lnTo>
                  <a:pt x="5156200" y="3227578"/>
                </a:lnTo>
                <a:close/>
              </a:path>
              <a:path w="10866120" h="5208905">
                <a:moveTo>
                  <a:pt x="5245100" y="3227578"/>
                </a:moveTo>
                <a:lnTo>
                  <a:pt x="5194300" y="3227578"/>
                </a:lnTo>
                <a:lnTo>
                  <a:pt x="5194300" y="3240278"/>
                </a:lnTo>
                <a:lnTo>
                  <a:pt x="5245100" y="3240278"/>
                </a:lnTo>
                <a:lnTo>
                  <a:pt x="5245100" y="3227578"/>
                </a:lnTo>
                <a:close/>
              </a:path>
              <a:path w="10866120" h="5208905">
                <a:moveTo>
                  <a:pt x="5334000" y="3227578"/>
                </a:moveTo>
                <a:lnTo>
                  <a:pt x="5283200" y="3227578"/>
                </a:lnTo>
                <a:lnTo>
                  <a:pt x="5283200" y="3240278"/>
                </a:lnTo>
                <a:lnTo>
                  <a:pt x="5334000" y="3240278"/>
                </a:lnTo>
                <a:lnTo>
                  <a:pt x="5334000" y="3227578"/>
                </a:lnTo>
                <a:close/>
              </a:path>
              <a:path w="10866120" h="5208905">
                <a:moveTo>
                  <a:pt x="5422900" y="3227578"/>
                </a:moveTo>
                <a:lnTo>
                  <a:pt x="5372100" y="3227578"/>
                </a:lnTo>
                <a:lnTo>
                  <a:pt x="5372100" y="3240278"/>
                </a:lnTo>
                <a:lnTo>
                  <a:pt x="5422900" y="3240278"/>
                </a:lnTo>
                <a:lnTo>
                  <a:pt x="5422900" y="3227578"/>
                </a:lnTo>
                <a:close/>
              </a:path>
              <a:path w="10866120" h="5208905">
                <a:moveTo>
                  <a:pt x="5511800" y="3227578"/>
                </a:moveTo>
                <a:lnTo>
                  <a:pt x="5461000" y="3227578"/>
                </a:lnTo>
                <a:lnTo>
                  <a:pt x="5461000" y="3240278"/>
                </a:lnTo>
                <a:lnTo>
                  <a:pt x="5511800" y="3240278"/>
                </a:lnTo>
                <a:lnTo>
                  <a:pt x="5511800" y="3227578"/>
                </a:lnTo>
                <a:close/>
              </a:path>
              <a:path w="10866120" h="5208905">
                <a:moveTo>
                  <a:pt x="5600700" y="3227578"/>
                </a:moveTo>
                <a:lnTo>
                  <a:pt x="5549900" y="3227578"/>
                </a:lnTo>
                <a:lnTo>
                  <a:pt x="5549900" y="3240278"/>
                </a:lnTo>
                <a:lnTo>
                  <a:pt x="5600700" y="3240278"/>
                </a:lnTo>
                <a:lnTo>
                  <a:pt x="5600700" y="3227578"/>
                </a:lnTo>
                <a:close/>
              </a:path>
              <a:path w="10866120" h="5208905">
                <a:moveTo>
                  <a:pt x="5689600" y="3227578"/>
                </a:moveTo>
                <a:lnTo>
                  <a:pt x="5638800" y="3227578"/>
                </a:lnTo>
                <a:lnTo>
                  <a:pt x="5638800" y="3240278"/>
                </a:lnTo>
                <a:lnTo>
                  <a:pt x="5689600" y="3240278"/>
                </a:lnTo>
                <a:lnTo>
                  <a:pt x="5689600" y="3227578"/>
                </a:lnTo>
                <a:close/>
              </a:path>
              <a:path w="10866120" h="5208905">
                <a:moveTo>
                  <a:pt x="5778500" y="3227578"/>
                </a:moveTo>
                <a:lnTo>
                  <a:pt x="5727700" y="3227578"/>
                </a:lnTo>
                <a:lnTo>
                  <a:pt x="5727700" y="3240278"/>
                </a:lnTo>
                <a:lnTo>
                  <a:pt x="5778500" y="3240278"/>
                </a:lnTo>
                <a:lnTo>
                  <a:pt x="5778500" y="3227578"/>
                </a:lnTo>
                <a:close/>
              </a:path>
              <a:path w="10866120" h="5208905">
                <a:moveTo>
                  <a:pt x="5867400" y="3227578"/>
                </a:moveTo>
                <a:lnTo>
                  <a:pt x="5816600" y="3227578"/>
                </a:lnTo>
                <a:lnTo>
                  <a:pt x="5816600" y="3240278"/>
                </a:lnTo>
                <a:lnTo>
                  <a:pt x="5867400" y="3240278"/>
                </a:lnTo>
                <a:lnTo>
                  <a:pt x="5867400" y="3227578"/>
                </a:lnTo>
                <a:close/>
              </a:path>
              <a:path w="10866120" h="5208905">
                <a:moveTo>
                  <a:pt x="5956287" y="3227578"/>
                </a:moveTo>
                <a:lnTo>
                  <a:pt x="5905500" y="3227578"/>
                </a:lnTo>
                <a:lnTo>
                  <a:pt x="5905500" y="3240278"/>
                </a:lnTo>
                <a:lnTo>
                  <a:pt x="5956287" y="3240278"/>
                </a:lnTo>
                <a:lnTo>
                  <a:pt x="5956287" y="3227578"/>
                </a:lnTo>
                <a:close/>
              </a:path>
              <a:path w="10866120" h="5208905">
                <a:moveTo>
                  <a:pt x="6045187" y="3227578"/>
                </a:moveTo>
                <a:lnTo>
                  <a:pt x="5994387" y="3227578"/>
                </a:lnTo>
                <a:lnTo>
                  <a:pt x="5994387" y="3240278"/>
                </a:lnTo>
                <a:lnTo>
                  <a:pt x="6045187" y="3240278"/>
                </a:lnTo>
                <a:lnTo>
                  <a:pt x="6045187" y="3227578"/>
                </a:lnTo>
                <a:close/>
              </a:path>
              <a:path w="10866120" h="5208905">
                <a:moveTo>
                  <a:pt x="6134100" y="3227578"/>
                </a:moveTo>
                <a:lnTo>
                  <a:pt x="6083287" y="3227578"/>
                </a:lnTo>
                <a:lnTo>
                  <a:pt x="6083287" y="3240278"/>
                </a:lnTo>
                <a:lnTo>
                  <a:pt x="6134100" y="3240278"/>
                </a:lnTo>
                <a:lnTo>
                  <a:pt x="6134100" y="3227578"/>
                </a:lnTo>
                <a:close/>
              </a:path>
              <a:path w="10866120" h="5208905">
                <a:moveTo>
                  <a:pt x="6223000" y="3227578"/>
                </a:moveTo>
                <a:lnTo>
                  <a:pt x="6172200" y="3227578"/>
                </a:lnTo>
                <a:lnTo>
                  <a:pt x="6172200" y="3240278"/>
                </a:lnTo>
                <a:lnTo>
                  <a:pt x="6223000" y="3240278"/>
                </a:lnTo>
                <a:lnTo>
                  <a:pt x="6223000" y="3227578"/>
                </a:lnTo>
                <a:close/>
              </a:path>
              <a:path w="10866120" h="5208905">
                <a:moveTo>
                  <a:pt x="6311900" y="3227578"/>
                </a:moveTo>
                <a:lnTo>
                  <a:pt x="6261100" y="3227578"/>
                </a:lnTo>
                <a:lnTo>
                  <a:pt x="6261100" y="3240278"/>
                </a:lnTo>
                <a:lnTo>
                  <a:pt x="6311900" y="3240278"/>
                </a:lnTo>
                <a:lnTo>
                  <a:pt x="6311900" y="3227578"/>
                </a:lnTo>
                <a:close/>
              </a:path>
              <a:path w="10866120" h="5208905">
                <a:moveTo>
                  <a:pt x="6400800" y="3227578"/>
                </a:moveTo>
                <a:lnTo>
                  <a:pt x="6350000" y="3227578"/>
                </a:lnTo>
                <a:lnTo>
                  <a:pt x="6350000" y="3240278"/>
                </a:lnTo>
                <a:lnTo>
                  <a:pt x="6400800" y="3240278"/>
                </a:lnTo>
                <a:lnTo>
                  <a:pt x="6400800" y="3227578"/>
                </a:lnTo>
                <a:close/>
              </a:path>
              <a:path w="10866120" h="5208905">
                <a:moveTo>
                  <a:pt x="6489700" y="3227578"/>
                </a:moveTo>
                <a:lnTo>
                  <a:pt x="6438900" y="3227578"/>
                </a:lnTo>
                <a:lnTo>
                  <a:pt x="6438900" y="3240278"/>
                </a:lnTo>
                <a:lnTo>
                  <a:pt x="6489700" y="3240278"/>
                </a:lnTo>
                <a:lnTo>
                  <a:pt x="6489700" y="3227578"/>
                </a:lnTo>
                <a:close/>
              </a:path>
              <a:path w="10866120" h="5208905">
                <a:moveTo>
                  <a:pt x="6578600" y="3227578"/>
                </a:moveTo>
                <a:lnTo>
                  <a:pt x="6527800" y="3227578"/>
                </a:lnTo>
                <a:lnTo>
                  <a:pt x="6527800" y="3240278"/>
                </a:lnTo>
                <a:lnTo>
                  <a:pt x="6578600" y="3240278"/>
                </a:lnTo>
                <a:lnTo>
                  <a:pt x="6578600" y="3227578"/>
                </a:lnTo>
                <a:close/>
              </a:path>
              <a:path w="10866120" h="5208905">
                <a:moveTo>
                  <a:pt x="6667500" y="3227578"/>
                </a:moveTo>
                <a:lnTo>
                  <a:pt x="6616700" y="3227578"/>
                </a:lnTo>
                <a:lnTo>
                  <a:pt x="6616700" y="3240278"/>
                </a:lnTo>
                <a:lnTo>
                  <a:pt x="6667500" y="3240278"/>
                </a:lnTo>
                <a:lnTo>
                  <a:pt x="6667500" y="3227578"/>
                </a:lnTo>
                <a:close/>
              </a:path>
              <a:path w="10866120" h="5208905">
                <a:moveTo>
                  <a:pt x="6756400" y="3227578"/>
                </a:moveTo>
                <a:lnTo>
                  <a:pt x="6705600" y="3227578"/>
                </a:lnTo>
                <a:lnTo>
                  <a:pt x="6705600" y="3240278"/>
                </a:lnTo>
                <a:lnTo>
                  <a:pt x="6756400" y="3240278"/>
                </a:lnTo>
                <a:lnTo>
                  <a:pt x="6756400" y="3227578"/>
                </a:lnTo>
                <a:close/>
              </a:path>
              <a:path w="10866120" h="5208905">
                <a:moveTo>
                  <a:pt x="6845300" y="3227578"/>
                </a:moveTo>
                <a:lnTo>
                  <a:pt x="6794500" y="3227578"/>
                </a:lnTo>
                <a:lnTo>
                  <a:pt x="6794500" y="3240278"/>
                </a:lnTo>
                <a:lnTo>
                  <a:pt x="6845300" y="3240278"/>
                </a:lnTo>
                <a:lnTo>
                  <a:pt x="6845300" y="3227578"/>
                </a:lnTo>
                <a:close/>
              </a:path>
              <a:path w="10866120" h="5208905">
                <a:moveTo>
                  <a:pt x="6934200" y="3227578"/>
                </a:moveTo>
                <a:lnTo>
                  <a:pt x="6883400" y="3227578"/>
                </a:lnTo>
                <a:lnTo>
                  <a:pt x="6883400" y="3240278"/>
                </a:lnTo>
                <a:lnTo>
                  <a:pt x="6934200" y="3240278"/>
                </a:lnTo>
                <a:lnTo>
                  <a:pt x="6934200" y="3227578"/>
                </a:lnTo>
                <a:close/>
              </a:path>
              <a:path w="10866120" h="5208905">
                <a:moveTo>
                  <a:pt x="7023100" y="3227578"/>
                </a:moveTo>
                <a:lnTo>
                  <a:pt x="6972300" y="3227578"/>
                </a:lnTo>
                <a:lnTo>
                  <a:pt x="6972300" y="3240278"/>
                </a:lnTo>
                <a:lnTo>
                  <a:pt x="7023100" y="3240278"/>
                </a:lnTo>
                <a:lnTo>
                  <a:pt x="7023100" y="3227578"/>
                </a:lnTo>
                <a:close/>
              </a:path>
              <a:path w="10866120" h="5208905">
                <a:moveTo>
                  <a:pt x="7112000" y="3227578"/>
                </a:moveTo>
                <a:lnTo>
                  <a:pt x="7061200" y="3227578"/>
                </a:lnTo>
                <a:lnTo>
                  <a:pt x="7061200" y="3240278"/>
                </a:lnTo>
                <a:lnTo>
                  <a:pt x="7112000" y="3240278"/>
                </a:lnTo>
                <a:lnTo>
                  <a:pt x="7112000" y="3227578"/>
                </a:lnTo>
                <a:close/>
              </a:path>
              <a:path w="10866120" h="5208905">
                <a:moveTo>
                  <a:pt x="7200900" y="3227578"/>
                </a:moveTo>
                <a:lnTo>
                  <a:pt x="7150100" y="3227578"/>
                </a:lnTo>
                <a:lnTo>
                  <a:pt x="7150100" y="3240278"/>
                </a:lnTo>
                <a:lnTo>
                  <a:pt x="7200900" y="3240278"/>
                </a:lnTo>
                <a:lnTo>
                  <a:pt x="7200900" y="3227578"/>
                </a:lnTo>
                <a:close/>
              </a:path>
              <a:path w="10866120" h="5208905">
                <a:moveTo>
                  <a:pt x="7289800" y="3227578"/>
                </a:moveTo>
                <a:lnTo>
                  <a:pt x="7239000" y="3227578"/>
                </a:lnTo>
                <a:lnTo>
                  <a:pt x="7239000" y="3240278"/>
                </a:lnTo>
                <a:lnTo>
                  <a:pt x="7289800" y="3240278"/>
                </a:lnTo>
                <a:lnTo>
                  <a:pt x="7289800" y="3227578"/>
                </a:lnTo>
                <a:close/>
              </a:path>
              <a:path w="10866120" h="5208905">
                <a:moveTo>
                  <a:pt x="7378700" y="3227578"/>
                </a:moveTo>
                <a:lnTo>
                  <a:pt x="7327900" y="3227578"/>
                </a:lnTo>
                <a:lnTo>
                  <a:pt x="7327900" y="3240278"/>
                </a:lnTo>
                <a:lnTo>
                  <a:pt x="7378700" y="3240278"/>
                </a:lnTo>
                <a:lnTo>
                  <a:pt x="7378700" y="3227578"/>
                </a:lnTo>
                <a:close/>
              </a:path>
              <a:path w="10866120" h="5208905">
                <a:moveTo>
                  <a:pt x="7467600" y="3227578"/>
                </a:moveTo>
                <a:lnTo>
                  <a:pt x="7416800" y="3227578"/>
                </a:lnTo>
                <a:lnTo>
                  <a:pt x="7416800" y="3240278"/>
                </a:lnTo>
                <a:lnTo>
                  <a:pt x="7467600" y="3240278"/>
                </a:lnTo>
                <a:lnTo>
                  <a:pt x="7467600" y="3227578"/>
                </a:lnTo>
                <a:close/>
              </a:path>
              <a:path w="10866120" h="5208905">
                <a:moveTo>
                  <a:pt x="7556500" y="3227578"/>
                </a:moveTo>
                <a:lnTo>
                  <a:pt x="7505700" y="3227578"/>
                </a:lnTo>
                <a:lnTo>
                  <a:pt x="7505700" y="3240278"/>
                </a:lnTo>
                <a:lnTo>
                  <a:pt x="7556500" y="3240278"/>
                </a:lnTo>
                <a:lnTo>
                  <a:pt x="7556500" y="3227578"/>
                </a:lnTo>
                <a:close/>
              </a:path>
              <a:path w="10866120" h="5208905">
                <a:moveTo>
                  <a:pt x="7574534" y="5016500"/>
                </a:moveTo>
                <a:lnTo>
                  <a:pt x="7561834" y="5016500"/>
                </a:lnTo>
                <a:lnTo>
                  <a:pt x="7561834" y="5067300"/>
                </a:lnTo>
                <a:lnTo>
                  <a:pt x="7574534" y="5067300"/>
                </a:lnTo>
                <a:lnTo>
                  <a:pt x="7574534" y="5016500"/>
                </a:lnTo>
                <a:close/>
              </a:path>
              <a:path w="10866120" h="5208905">
                <a:moveTo>
                  <a:pt x="7574534" y="4927600"/>
                </a:moveTo>
                <a:lnTo>
                  <a:pt x="7561834" y="4927600"/>
                </a:lnTo>
                <a:lnTo>
                  <a:pt x="7561834" y="4978400"/>
                </a:lnTo>
                <a:lnTo>
                  <a:pt x="7574534" y="4978400"/>
                </a:lnTo>
                <a:lnTo>
                  <a:pt x="7574534" y="4927600"/>
                </a:lnTo>
                <a:close/>
              </a:path>
              <a:path w="10866120" h="5208905">
                <a:moveTo>
                  <a:pt x="7574534" y="4838700"/>
                </a:moveTo>
                <a:lnTo>
                  <a:pt x="7561834" y="4838700"/>
                </a:lnTo>
                <a:lnTo>
                  <a:pt x="7561834" y="4889500"/>
                </a:lnTo>
                <a:lnTo>
                  <a:pt x="7574534" y="4889500"/>
                </a:lnTo>
                <a:lnTo>
                  <a:pt x="7574534" y="4838700"/>
                </a:lnTo>
                <a:close/>
              </a:path>
              <a:path w="10866120" h="5208905">
                <a:moveTo>
                  <a:pt x="7574534" y="4749800"/>
                </a:moveTo>
                <a:lnTo>
                  <a:pt x="7561834" y="4749800"/>
                </a:lnTo>
                <a:lnTo>
                  <a:pt x="7561834" y="4800600"/>
                </a:lnTo>
                <a:lnTo>
                  <a:pt x="7574534" y="4800600"/>
                </a:lnTo>
                <a:lnTo>
                  <a:pt x="7574534" y="4749800"/>
                </a:lnTo>
                <a:close/>
              </a:path>
              <a:path w="10866120" h="5208905">
                <a:moveTo>
                  <a:pt x="7574534" y="4660900"/>
                </a:moveTo>
                <a:lnTo>
                  <a:pt x="7561834" y="4660900"/>
                </a:lnTo>
                <a:lnTo>
                  <a:pt x="7561834" y="4711700"/>
                </a:lnTo>
                <a:lnTo>
                  <a:pt x="7574534" y="4711700"/>
                </a:lnTo>
                <a:lnTo>
                  <a:pt x="7574534" y="4660900"/>
                </a:lnTo>
                <a:close/>
              </a:path>
              <a:path w="10866120" h="5208905">
                <a:moveTo>
                  <a:pt x="7574534" y="4572000"/>
                </a:moveTo>
                <a:lnTo>
                  <a:pt x="7561834" y="4572000"/>
                </a:lnTo>
                <a:lnTo>
                  <a:pt x="7561834" y="4622800"/>
                </a:lnTo>
                <a:lnTo>
                  <a:pt x="7574534" y="4622800"/>
                </a:lnTo>
                <a:lnTo>
                  <a:pt x="7574534" y="4572000"/>
                </a:lnTo>
                <a:close/>
              </a:path>
              <a:path w="10866120" h="5208905">
                <a:moveTo>
                  <a:pt x="7574534" y="4483100"/>
                </a:moveTo>
                <a:lnTo>
                  <a:pt x="7561834" y="4483100"/>
                </a:lnTo>
                <a:lnTo>
                  <a:pt x="7561834" y="4533900"/>
                </a:lnTo>
                <a:lnTo>
                  <a:pt x="7574534" y="4533900"/>
                </a:lnTo>
                <a:lnTo>
                  <a:pt x="7574534" y="4483100"/>
                </a:lnTo>
                <a:close/>
              </a:path>
              <a:path w="10866120" h="5208905">
                <a:moveTo>
                  <a:pt x="7574534" y="4394200"/>
                </a:moveTo>
                <a:lnTo>
                  <a:pt x="7561834" y="4394200"/>
                </a:lnTo>
                <a:lnTo>
                  <a:pt x="7561834" y="4445000"/>
                </a:lnTo>
                <a:lnTo>
                  <a:pt x="7574534" y="4445000"/>
                </a:lnTo>
                <a:lnTo>
                  <a:pt x="7574534" y="4394200"/>
                </a:lnTo>
                <a:close/>
              </a:path>
              <a:path w="10866120" h="5208905">
                <a:moveTo>
                  <a:pt x="7574534" y="4305300"/>
                </a:moveTo>
                <a:lnTo>
                  <a:pt x="7561834" y="4305300"/>
                </a:lnTo>
                <a:lnTo>
                  <a:pt x="7561834" y="4356100"/>
                </a:lnTo>
                <a:lnTo>
                  <a:pt x="7574534" y="4356100"/>
                </a:lnTo>
                <a:lnTo>
                  <a:pt x="7574534" y="4305300"/>
                </a:lnTo>
                <a:close/>
              </a:path>
              <a:path w="10866120" h="5208905">
                <a:moveTo>
                  <a:pt x="7574534" y="4216400"/>
                </a:moveTo>
                <a:lnTo>
                  <a:pt x="7561834" y="4216400"/>
                </a:lnTo>
                <a:lnTo>
                  <a:pt x="7561834" y="4267200"/>
                </a:lnTo>
                <a:lnTo>
                  <a:pt x="7574534" y="4267200"/>
                </a:lnTo>
                <a:lnTo>
                  <a:pt x="7574534" y="4216400"/>
                </a:lnTo>
                <a:close/>
              </a:path>
              <a:path w="10866120" h="5208905">
                <a:moveTo>
                  <a:pt x="7574534" y="4127500"/>
                </a:moveTo>
                <a:lnTo>
                  <a:pt x="7561834" y="4127500"/>
                </a:lnTo>
                <a:lnTo>
                  <a:pt x="7561834" y="4178300"/>
                </a:lnTo>
                <a:lnTo>
                  <a:pt x="7574534" y="4178300"/>
                </a:lnTo>
                <a:lnTo>
                  <a:pt x="7574534" y="4127500"/>
                </a:lnTo>
                <a:close/>
              </a:path>
              <a:path w="10866120" h="5208905">
                <a:moveTo>
                  <a:pt x="7574534" y="4038600"/>
                </a:moveTo>
                <a:lnTo>
                  <a:pt x="7561834" y="4038600"/>
                </a:lnTo>
                <a:lnTo>
                  <a:pt x="7561834" y="4089400"/>
                </a:lnTo>
                <a:lnTo>
                  <a:pt x="7574534" y="4089400"/>
                </a:lnTo>
                <a:lnTo>
                  <a:pt x="7574534" y="4038600"/>
                </a:lnTo>
                <a:close/>
              </a:path>
              <a:path w="10866120" h="5208905">
                <a:moveTo>
                  <a:pt x="7574534" y="3949700"/>
                </a:moveTo>
                <a:lnTo>
                  <a:pt x="7561834" y="3949700"/>
                </a:lnTo>
                <a:lnTo>
                  <a:pt x="7561834" y="4000500"/>
                </a:lnTo>
                <a:lnTo>
                  <a:pt x="7574534" y="4000500"/>
                </a:lnTo>
                <a:lnTo>
                  <a:pt x="7574534" y="3949700"/>
                </a:lnTo>
                <a:close/>
              </a:path>
              <a:path w="10866120" h="5208905">
                <a:moveTo>
                  <a:pt x="7574534" y="3860800"/>
                </a:moveTo>
                <a:lnTo>
                  <a:pt x="7561834" y="3860800"/>
                </a:lnTo>
                <a:lnTo>
                  <a:pt x="7561834" y="3911600"/>
                </a:lnTo>
                <a:lnTo>
                  <a:pt x="7574534" y="3911600"/>
                </a:lnTo>
                <a:lnTo>
                  <a:pt x="7574534" y="3860800"/>
                </a:lnTo>
                <a:close/>
              </a:path>
              <a:path w="10866120" h="5208905">
                <a:moveTo>
                  <a:pt x="7574534" y="3771900"/>
                </a:moveTo>
                <a:lnTo>
                  <a:pt x="7561834" y="3771900"/>
                </a:lnTo>
                <a:lnTo>
                  <a:pt x="7561834" y="3822700"/>
                </a:lnTo>
                <a:lnTo>
                  <a:pt x="7574534" y="3822700"/>
                </a:lnTo>
                <a:lnTo>
                  <a:pt x="7574534" y="3771900"/>
                </a:lnTo>
                <a:close/>
              </a:path>
              <a:path w="10866120" h="5208905">
                <a:moveTo>
                  <a:pt x="7574534" y="3683000"/>
                </a:moveTo>
                <a:lnTo>
                  <a:pt x="7561834" y="3683000"/>
                </a:lnTo>
                <a:lnTo>
                  <a:pt x="7561834" y="3733800"/>
                </a:lnTo>
                <a:lnTo>
                  <a:pt x="7574534" y="3733800"/>
                </a:lnTo>
                <a:lnTo>
                  <a:pt x="7574534" y="3683000"/>
                </a:lnTo>
                <a:close/>
              </a:path>
              <a:path w="10866120" h="5208905">
                <a:moveTo>
                  <a:pt x="7574534" y="3594100"/>
                </a:moveTo>
                <a:lnTo>
                  <a:pt x="7561834" y="3594100"/>
                </a:lnTo>
                <a:lnTo>
                  <a:pt x="7561834" y="3644900"/>
                </a:lnTo>
                <a:lnTo>
                  <a:pt x="7574534" y="3644900"/>
                </a:lnTo>
                <a:lnTo>
                  <a:pt x="7574534" y="3594100"/>
                </a:lnTo>
                <a:close/>
              </a:path>
              <a:path w="10866120" h="5208905">
                <a:moveTo>
                  <a:pt x="7574534" y="3505200"/>
                </a:moveTo>
                <a:lnTo>
                  <a:pt x="7561834" y="3505200"/>
                </a:lnTo>
                <a:lnTo>
                  <a:pt x="7561834" y="3556000"/>
                </a:lnTo>
                <a:lnTo>
                  <a:pt x="7574534" y="3556000"/>
                </a:lnTo>
                <a:lnTo>
                  <a:pt x="7574534" y="3505200"/>
                </a:lnTo>
                <a:close/>
              </a:path>
              <a:path w="10866120" h="5208905">
                <a:moveTo>
                  <a:pt x="7574534" y="3416300"/>
                </a:moveTo>
                <a:lnTo>
                  <a:pt x="7561834" y="3416300"/>
                </a:lnTo>
                <a:lnTo>
                  <a:pt x="7561834" y="3467100"/>
                </a:lnTo>
                <a:lnTo>
                  <a:pt x="7574534" y="3467100"/>
                </a:lnTo>
                <a:lnTo>
                  <a:pt x="7574534" y="3416300"/>
                </a:lnTo>
                <a:close/>
              </a:path>
              <a:path w="10866120" h="5208905">
                <a:moveTo>
                  <a:pt x="7574534" y="3327400"/>
                </a:moveTo>
                <a:lnTo>
                  <a:pt x="7561834" y="3327400"/>
                </a:lnTo>
                <a:lnTo>
                  <a:pt x="7561834" y="3378200"/>
                </a:lnTo>
                <a:lnTo>
                  <a:pt x="7574534" y="3378200"/>
                </a:lnTo>
                <a:lnTo>
                  <a:pt x="7574534" y="3327400"/>
                </a:lnTo>
                <a:close/>
              </a:path>
              <a:path w="10866120" h="5208905">
                <a:moveTo>
                  <a:pt x="7574534" y="3238500"/>
                </a:moveTo>
                <a:lnTo>
                  <a:pt x="7561834" y="3238500"/>
                </a:lnTo>
                <a:lnTo>
                  <a:pt x="7561834" y="3289300"/>
                </a:lnTo>
                <a:lnTo>
                  <a:pt x="7574534" y="3289300"/>
                </a:lnTo>
                <a:lnTo>
                  <a:pt x="7574534" y="3238500"/>
                </a:lnTo>
                <a:close/>
              </a:path>
              <a:path w="10866120" h="5208905">
                <a:moveTo>
                  <a:pt x="7574534" y="3149600"/>
                </a:moveTo>
                <a:lnTo>
                  <a:pt x="7561834" y="3149600"/>
                </a:lnTo>
                <a:lnTo>
                  <a:pt x="7561834" y="3200400"/>
                </a:lnTo>
                <a:lnTo>
                  <a:pt x="7574534" y="3200400"/>
                </a:lnTo>
                <a:lnTo>
                  <a:pt x="7574534" y="3149600"/>
                </a:lnTo>
                <a:close/>
              </a:path>
              <a:path w="10866120" h="5208905">
                <a:moveTo>
                  <a:pt x="7574534" y="3060700"/>
                </a:moveTo>
                <a:lnTo>
                  <a:pt x="7561834" y="3060700"/>
                </a:lnTo>
                <a:lnTo>
                  <a:pt x="7561834" y="3111500"/>
                </a:lnTo>
                <a:lnTo>
                  <a:pt x="7574534" y="3111500"/>
                </a:lnTo>
                <a:lnTo>
                  <a:pt x="7574534" y="3060700"/>
                </a:lnTo>
                <a:close/>
              </a:path>
              <a:path w="10866120" h="5208905">
                <a:moveTo>
                  <a:pt x="7574534" y="2971800"/>
                </a:moveTo>
                <a:lnTo>
                  <a:pt x="7561834" y="2971800"/>
                </a:lnTo>
                <a:lnTo>
                  <a:pt x="7561834" y="3022600"/>
                </a:lnTo>
                <a:lnTo>
                  <a:pt x="7574534" y="3022600"/>
                </a:lnTo>
                <a:lnTo>
                  <a:pt x="7574534" y="2971800"/>
                </a:lnTo>
                <a:close/>
              </a:path>
              <a:path w="10866120" h="5208905">
                <a:moveTo>
                  <a:pt x="7574534" y="2882900"/>
                </a:moveTo>
                <a:lnTo>
                  <a:pt x="7561834" y="2882900"/>
                </a:lnTo>
                <a:lnTo>
                  <a:pt x="7561834" y="2933700"/>
                </a:lnTo>
                <a:lnTo>
                  <a:pt x="7574534" y="2933700"/>
                </a:lnTo>
                <a:lnTo>
                  <a:pt x="7574534" y="2882900"/>
                </a:lnTo>
                <a:close/>
              </a:path>
              <a:path w="10866120" h="5208905">
                <a:moveTo>
                  <a:pt x="7574534" y="2794000"/>
                </a:moveTo>
                <a:lnTo>
                  <a:pt x="7561834" y="2794000"/>
                </a:lnTo>
                <a:lnTo>
                  <a:pt x="7561834" y="2844800"/>
                </a:lnTo>
                <a:lnTo>
                  <a:pt x="7574534" y="2844800"/>
                </a:lnTo>
                <a:lnTo>
                  <a:pt x="7574534" y="2794000"/>
                </a:lnTo>
                <a:close/>
              </a:path>
              <a:path w="10866120" h="5208905">
                <a:moveTo>
                  <a:pt x="7574534" y="2705100"/>
                </a:moveTo>
                <a:lnTo>
                  <a:pt x="7561834" y="2705100"/>
                </a:lnTo>
                <a:lnTo>
                  <a:pt x="7561834" y="2755900"/>
                </a:lnTo>
                <a:lnTo>
                  <a:pt x="7574534" y="2755900"/>
                </a:lnTo>
                <a:lnTo>
                  <a:pt x="7574534" y="2705100"/>
                </a:lnTo>
                <a:close/>
              </a:path>
              <a:path w="10866120" h="5208905">
                <a:moveTo>
                  <a:pt x="7574534" y="2616200"/>
                </a:moveTo>
                <a:lnTo>
                  <a:pt x="7561834" y="2616200"/>
                </a:lnTo>
                <a:lnTo>
                  <a:pt x="7561834" y="2667000"/>
                </a:lnTo>
                <a:lnTo>
                  <a:pt x="7574534" y="2667000"/>
                </a:lnTo>
                <a:lnTo>
                  <a:pt x="7574534" y="2616200"/>
                </a:lnTo>
                <a:close/>
              </a:path>
              <a:path w="10866120" h="5208905">
                <a:moveTo>
                  <a:pt x="7574534" y="2527300"/>
                </a:moveTo>
                <a:lnTo>
                  <a:pt x="7561834" y="2527300"/>
                </a:lnTo>
                <a:lnTo>
                  <a:pt x="7561834" y="2578100"/>
                </a:lnTo>
                <a:lnTo>
                  <a:pt x="7574534" y="2578100"/>
                </a:lnTo>
                <a:lnTo>
                  <a:pt x="7574534" y="2527300"/>
                </a:lnTo>
                <a:close/>
              </a:path>
              <a:path w="10866120" h="5208905">
                <a:moveTo>
                  <a:pt x="7574534" y="2438400"/>
                </a:moveTo>
                <a:lnTo>
                  <a:pt x="7561834" y="2438400"/>
                </a:lnTo>
                <a:lnTo>
                  <a:pt x="7561834" y="2489200"/>
                </a:lnTo>
                <a:lnTo>
                  <a:pt x="7574534" y="2489200"/>
                </a:lnTo>
                <a:lnTo>
                  <a:pt x="7574534" y="2438400"/>
                </a:lnTo>
                <a:close/>
              </a:path>
              <a:path w="10866120" h="5208905">
                <a:moveTo>
                  <a:pt x="7574534" y="2349500"/>
                </a:moveTo>
                <a:lnTo>
                  <a:pt x="7561834" y="2349500"/>
                </a:lnTo>
                <a:lnTo>
                  <a:pt x="7561834" y="2400300"/>
                </a:lnTo>
                <a:lnTo>
                  <a:pt x="7574534" y="2400300"/>
                </a:lnTo>
                <a:lnTo>
                  <a:pt x="7574534" y="2349500"/>
                </a:lnTo>
                <a:close/>
              </a:path>
              <a:path w="10866120" h="5208905">
                <a:moveTo>
                  <a:pt x="7574534" y="2260600"/>
                </a:moveTo>
                <a:lnTo>
                  <a:pt x="7561834" y="2260600"/>
                </a:lnTo>
                <a:lnTo>
                  <a:pt x="7561834" y="2311400"/>
                </a:lnTo>
                <a:lnTo>
                  <a:pt x="7574534" y="2311400"/>
                </a:lnTo>
                <a:lnTo>
                  <a:pt x="7574534" y="2260600"/>
                </a:lnTo>
                <a:close/>
              </a:path>
              <a:path w="10866120" h="5208905">
                <a:moveTo>
                  <a:pt x="7574534" y="2171700"/>
                </a:moveTo>
                <a:lnTo>
                  <a:pt x="7561834" y="2171700"/>
                </a:lnTo>
                <a:lnTo>
                  <a:pt x="7561834" y="2222500"/>
                </a:lnTo>
                <a:lnTo>
                  <a:pt x="7574534" y="2222500"/>
                </a:lnTo>
                <a:lnTo>
                  <a:pt x="7574534" y="2171700"/>
                </a:lnTo>
                <a:close/>
              </a:path>
              <a:path w="10866120" h="5208905">
                <a:moveTo>
                  <a:pt x="7574534" y="2082800"/>
                </a:moveTo>
                <a:lnTo>
                  <a:pt x="7561834" y="2082800"/>
                </a:lnTo>
                <a:lnTo>
                  <a:pt x="7561834" y="2133600"/>
                </a:lnTo>
                <a:lnTo>
                  <a:pt x="7574534" y="2133600"/>
                </a:lnTo>
                <a:lnTo>
                  <a:pt x="7574534" y="2082800"/>
                </a:lnTo>
                <a:close/>
              </a:path>
              <a:path w="10866120" h="5208905">
                <a:moveTo>
                  <a:pt x="7574534" y="1993900"/>
                </a:moveTo>
                <a:lnTo>
                  <a:pt x="7561834" y="1993900"/>
                </a:lnTo>
                <a:lnTo>
                  <a:pt x="7561834" y="2044700"/>
                </a:lnTo>
                <a:lnTo>
                  <a:pt x="7574534" y="2044700"/>
                </a:lnTo>
                <a:lnTo>
                  <a:pt x="7574534" y="1993900"/>
                </a:lnTo>
                <a:close/>
              </a:path>
              <a:path w="10866120" h="5208905">
                <a:moveTo>
                  <a:pt x="7574534" y="1905000"/>
                </a:moveTo>
                <a:lnTo>
                  <a:pt x="7561834" y="1905000"/>
                </a:lnTo>
                <a:lnTo>
                  <a:pt x="7561834" y="1955800"/>
                </a:lnTo>
                <a:lnTo>
                  <a:pt x="7574534" y="1955800"/>
                </a:lnTo>
                <a:lnTo>
                  <a:pt x="7574534" y="1905000"/>
                </a:lnTo>
                <a:close/>
              </a:path>
              <a:path w="10866120" h="5208905">
                <a:moveTo>
                  <a:pt x="7574534" y="1816100"/>
                </a:moveTo>
                <a:lnTo>
                  <a:pt x="7561834" y="1816100"/>
                </a:lnTo>
                <a:lnTo>
                  <a:pt x="7561834" y="1866900"/>
                </a:lnTo>
                <a:lnTo>
                  <a:pt x="7574534" y="1866900"/>
                </a:lnTo>
                <a:lnTo>
                  <a:pt x="7574534" y="1816100"/>
                </a:lnTo>
                <a:close/>
              </a:path>
              <a:path w="10866120" h="5208905">
                <a:moveTo>
                  <a:pt x="7574534" y="1727200"/>
                </a:moveTo>
                <a:lnTo>
                  <a:pt x="7561834" y="1727200"/>
                </a:lnTo>
                <a:lnTo>
                  <a:pt x="7561834" y="1778000"/>
                </a:lnTo>
                <a:lnTo>
                  <a:pt x="7574534" y="1778000"/>
                </a:lnTo>
                <a:lnTo>
                  <a:pt x="7574534" y="1727200"/>
                </a:lnTo>
                <a:close/>
              </a:path>
              <a:path w="10866120" h="5208905">
                <a:moveTo>
                  <a:pt x="7574534" y="1638300"/>
                </a:moveTo>
                <a:lnTo>
                  <a:pt x="7561834" y="1638300"/>
                </a:lnTo>
                <a:lnTo>
                  <a:pt x="7561834" y="1689100"/>
                </a:lnTo>
                <a:lnTo>
                  <a:pt x="7574534" y="1689100"/>
                </a:lnTo>
                <a:lnTo>
                  <a:pt x="7574534" y="1638300"/>
                </a:lnTo>
                <a:close/>
              </a:path>
              <a:path w="10866120" h="5208905">
                <a:moveTo>
                  <a:pt x="7574534" y="1549400"/>
                </a:moveTo>
                <a:lnTo>
                  <a:pt x="7561834" y="1549400"/>
                </a:lnTo>
                <a:lnTo>
                  <a:pt x="7561834" y="1600200"/>
                </a:lnTo>
                <a:lnTo>
                  <a:pt x="7574534" y="1600200"/>
                </a:lnTo>
                <a:lnTo>
                  <a:pt x="7574534" y="1549400"/>
                </a:lnTo>
                <a:close/>
              </a:path>
              <a:path w="10866120" h="5208905">
                <a:moveTo>
                  <a:pt x="7574534" y="1460500"/>
                </a:moveTo>
                <a:lnTo>
                  <a:pt x="7561834" y="1460500"/>
                </a:lnTo>
                <a:lnTo>
                  <a:pt x="7561834" y="1511300"/>
                </a:lnTo>
                <a:lnTo>
                  <a:pt x="7574534" y="1511300"/>
                </a:lnTo>
                <a:lnTo>
                  <a:pt x="7574534" y="1460500"/>
                </a:lnTo>
                <a:close/>
              </a:path>
              <a:path w="10866120" h="5208905">
                <a:moveTo>
                  <a:pt x="7574534" y="1371600"/>
                </a:moveTo>
                <a:lnTo>
                  <a:pt x="7561834" y="1371600"/>
                </a:lnTo>
                <a:lnTo>
                  <a:pt x="7561834" y="1422400"/>
                </a:lnTo>
                <a:lnTo>
                  <a:pt x="7574534" y="1422400"/>
                </a:lnTo>
                <a:lnTo>
                  <a:pt x="7574534" y="1371600"/>
                </a:lnTo>
                <a:close/>
              </a:path>
              <a:path w="10866120" h="5208905">
                <a:moveTo>
                  <a:pt x="7574534" y="1282700"/>
                </a:moveTo>
                <a:lnTo>
                  <a:pt x="7561834" y="1282700"/>
                </a:lnTo>
                <a:lnTo>
                  <a:pt x="7561834" y="1333500"/>
                </a:lnTo>
                <a:lnTo>
                  <a:pt x="7574534" y="1333500"/>
                </a:lnTo>
                <a:lnTo>
                  <a:pt x="7574534" y="1282700"/>
                </a:lnTo>
                <a:close/>
              </a:path>
              <a:path w="10866120" h="5208905">
                <a:moveTo>
                  <a:pt x="7574534" y="1193800"/>
                </a:moveTo>
                <a:lnTo>
                  <a:pt x="7561834" y="1193800"/>
                </a:lnTo>
                <a:lnTo>
                  <a:pt x="7561834" y="1244600"/>
                </a:lnTo>
                <a:lnTo>
                  <a:pt x="7574534" y="1244600"/>
                </a:lnTo>
                <a:lnTo>
                  <a:pt x="7574534" y="1193800"/>
                </a:lnTo>
                <a:close/>
              </a:path>
              <a:path w="10866120" h="5208905">
                <a:moveTo>
                  <a:pt x="7574534" y="1104900"/>
                </a:moveTo>
                <a:lnTo>
                  <a:pt x="7561834" y="1104900"/>
                </a:lnTo>
                <a:lnTo>
                  <a:pt x="7561834" y="1155700"/>
                </a:lnTo>
                <a:lnTo>
                  <a:pt x="7574534" y="1155700"/>
                </a:lnTo>
                <a:lnTo>
                  <a:pt x="7574534" y="1104900"/>
                </a:lnTo>
                <a:close/>
              </a:path>
              <a:path w="10866120" h="5208905">
                <a:moveTo>
                  <a:pt x="7574534" y="1016000"/>
                </a:moveTo>
                <a:lnTo>
                  <a:pt x="7561834" y="1016000"/>
                </a:lnTo>
                <a:lnTo>
                  <a:pt x="7561834" y="1066800"/>
                </a:lnTo>
                <a:lnTo>
                  <a:pt x="7574534" y="1066800"/>
                </a:lnTo>
                <a:lnTo>
                  <a:pt x="7574534" y="1016000"/>
                </a:lnTo>
                <a:close/>
              </a:path>
              <a:path w="10866120" h="5208905">
                <a:moveTo>
                  <a:pt x="7574534" y="927100"/>
                </a:moveTo>
                <a:lnTo>
                  <a:pt x="7561834" y="927100"/>
                </a:lnTo>
                <a:lnTo>
                  <a:pt x="7561834" y="977900"/>
                </a:lnTo>
                <a:lnTo>
                  <a:pt x="7574534" y="977900"/>
                </a:lnTo>
                <a:lnTo>
                  <a:pt x="7574534" y="927100"/>
                </a:lnTo>
                <a:close/>
              </a:path>
              <a:path w="10866120" h="5208905">
                <a:moveTo>
                  <a:pt x="7574534" y="838200"/>
                </a:moveTo>
                <a:lnTo>
                  <a:pt x="7561834" y="838200"/>
                </a:lnTo>
                <a:lnTo>
                  <a:pt x="7561834" y="889000"/>
                </a:lnTo>
                <a:lnTo>
                  <a:pt x="7574534" y="889000"/>
                </a:lnTo>
                <a:lnTo>
                  <a:pt x="7574534" y="838200"/>
                </a:lnTo>
                <a:close/>
              </a:path>
              <a:path w="10866120" h="5208905">
                <a:moveTo>
                  <a:pt x="7574534" y="749300"/>
                </a:moveTo>
                <a:lnTo>
                  <a:pt x="7561834" y="749300"/>
                </a:lnTo>
                <a:lnTo>
                  <a:pt x="7561834" y="800100"/>
                </a:lnTo>
                <a:lnTo>
                  <a:pt x="7574534" y="800100"/>
                </a:lnTo>
                <a:lnTo>
                  <a:pt x="7574534" y="749300"/>
                </a:lnTo>
                <a:close/>
              </a:path>
              <a:path w="10866120" h="5208905">
                <a:moveTo>
                  <a:pt x="7574534" y="660400"/>
                </a:moveTo>
                <a:lnTo>
                  <a:pt x="7561834" y="660400"/>
                </a:lnTo>
                <a:lnTo>
                  <a:pt x="7561834" y="711200"/>
                </a:lnTo>
                <a:lnTo>
                  <a:pt x="7574534" y="711200"/>
                </a:lnTo>
                <a:lnTo>
                  <a:pt x="7574534" y="660400"/>
                </a:lnTo>
                <a:close/>
              </a:path>
              <a:path w="10866120" h="5208905">
                <a:moveTo>
                  <a:pt x="7574534" y="571500"/>
                </a:moveTo>
                <a:lnTo>
                  <a:pt x="7561834" y="571500"/>
                </a:lnTo>
                <a:lnTo>
                  <a:pt x="7561834" y="622300"/>
                </a:lnTo>
                <a:lnTo>
                  <a:pt x="7574534" y="622300"/>
                </a:lnTo>
                <a:lnTo>
                  <a:pt x="7574534" y="571500"/>
                </a:lnTo>
                <a:close/>
              </a:path>
              <a:path w="10866120" h="5208905">
                <a:moveTo>
                  <a:pt x="7574534" y="482600"/>
                </a:moveTo>
                <a:lnTo>
                  <a:pt x="7561834" y="482600"/>
                </a:lnTo>
                <a:lnTo>
                  <a:pt x="7561834" y="533400"/>
                </a:lnTo>
                <a:lnTo>
                  <a:pt x="7574534" y="533400"/>
                </a:lnTo>
                <a:lnTo>
                  <a:pt x="7574534" y="482600"/>
                </a:lnTo>
                <a:close/>
              </a:path>
              <a:path w="10866120" h="5208905">
                <a:moveTo>
                  <a:pt x="7574534" y="393700"/>
                </a:moveTo>
                <a:lnTo>
                  <a:pt x="7561834" y="393700"/>
                </a:lnTo>
                <a:lnTo>
                  <a:pt x="7561834" y="444500"/>
                </a:lnTo>
                <a:lnTo>
                  <a:pt x="7574534" y="444500"/>
                </a:lnTo>
                <a:lnTo>
                  <a:pt x="7574534" y="393700"/>
                </a:lnTo>
                <a:close/>
              </a:path>
              <a:path w="10866120" h="5208905">
                <a:moveTo>
                  <a:pt x="7574534" y="304800"/>
                </a:moveTo>
                <a:lnTo>
                  <a:pt x="7561834" y="304800"/>
                </a:lnTo>
                <a:lnTo>
                  <a:pt x="7561834" y="355600"/>
                </a:lnTo>
                <a:lnTo>
                  <a:pt x="7574534" y="355600"/>
                </a:lnTo>
                <a:lnTo>
                  <a:pt x="7574534" y="304800"/>
                </a:lnTo>
                <a:close/>
              </a:path>
              <a:path w="10866120" h="5208905">
                <a:moveTo>
                  <a:pt x="7574534" y="215900"/>
                </a:moveTo>
                <a:lnTo>
                  <a:pt x="7561834" y="215900"/>
                </a:lnTo>
                <a:lnTo>
                  <a:pt x="7561834" y="266700"/>
                </a:lnTo>
                <a:lnTo>
                  <a:pt x="7574534" y="266700"/>
                </a:lnTo>
                <a:lnTo>
                  <a:pt x="7574534" y="215900"/>
                </a:lnTo>
                <a:close/>
              </a:path>
              <a:path w="10866120" h="5208905">
                <a:moveTo>
                  <a:pt x="7574534" y="127000"/>
                </a:moveTo>
                <a:lnTo>
                  <a:pt x="7561834" y="127000"/>
                </a:lnTo>
                <a:lnTo>
                  <a:pt x="7561834" y="177800"/>
                </a:lnTo>
                <a:lnTo>
                  <a:pt x="7574534" y="177800"/>
                </a:lnTo>
                <a:lnTo>
                  <a:pt x="7574534" y="127000"/>
                </a:lnTo>
                <a:close/>
              </a:path>
              <a:path w="10866120" h="5208905">
                <a:moveTo>
                  <a:pt x="7606284" y="5170538"/>
                </a:moveTo>
                <a:lnTo>
                  <a:pt x="7583030" y="5135435"/>
                </a:lnTo>
                <a:lnTo>
                  <a:pt x="7574534" y="5133721"/>
                </a:lnTo>
                <a:lnTo>
                  <a:pt x="7574534" y="5132438"/>
                </a:lnTo>
                <a:lnTo>
                  <a:pt x="7574534" y="5105400"/>
                </a:lnTo>
                <a:lnTo>
                  <a:pt x="7561834" y="5105400"/>
                </a:lnTo>
                <a:lnTo>
                  <a:pt x="7561834" y="5133721"/>
                </a:lnTo>
                <a:lnTo>
                  <a:pt x="7553325" y="5135435"/>
                </a:lnTo>
                <a:lnTo>
                  <a:pt x="7541222" y="5143601"/>
                </a:lnTo>
                <a:lnTo>
                  <a:pt x="7533068" y="5155717"/>
                </a:lnTo>
                <a:lnTo>
                  <a:pt x="7530084" y="5170538"/>
                </a:lnTo>
                <a:lnTo>
                  <a:pt x="7533068" y="5185372"/>
                </a:lnTo>
                <a:lnTo>
                  <a:pt x="7541222" y="5197487"/>
                </a:lnTo>
                <a:lnTo>
                  <a:pt x="7553325" y="5205654"/>
                </a:lnTo>
                <a:lnTo>
                  <a:pt x="7568184" y="5208638"/>
                </a:lnTo>
                <a:lnTo>
                  <a:pt x="7583030" y="5205654"/>
                </a:lnTo>
                <a:lnTo>
                  <a:pt x="7595133" y="5197487"/>
                </a:lnTo>
                <a:lnTo>
                  <a:pt x="7603287" y="5185372"/>
                </a:lnTo>
                <a:lnTo>
                  <a:pt x="7606284" y="5170538"/>
                </a:lnTo>
                <a:close/>
              </a:path>
              <a:path w="10866120" h="5208905">
                <a:moveTo>
                  <a:pt x="7606284" y="38100"/>
                </a:moveTo>
                <a:lnTo>
                  <a:pt x="7603287" y="23253"/>
                </a:lnTo>
                <a:lnTo>
                  <a:pt x="7595133" y="11150"/>
                </a:lnTo>
                <a:lnTo>
                  <a:pt x="7583030" y="2997"/>
                </a:lnTo>
                <a:lnTo>
                  <a:pt x="7568184" y="0"/>
                </a:lnTo>
                <a:lnTo>
                  <a:pt x="7553325" y="2997"/>
                </a:lnTo>
                <a:lnTo>
                  <a:pt x="7541222" y="11150"/>
                </a:lnTo>
                <a:lnTo>
                  <a:pt x="7533068" y="23253"/>
                </a:lnTo>
                <a:lnTo>
                  <a:pt x="7530084" y="38100"/>
                </a:lnTo>
                <a:lnTo>
                  <a:pt x="7533068" y="52959"/>
                </a:lnTo>
                <a:lnTo>
                  <a:pt x="7541222" y="65062"/>
                </a:lnTo>
                <a:lnTo>
                  <a:pt x="7553325" y="73215"/>
                </a:lnTo>
                <a:lnTo>
                  <a:pt x="7561834" y="74930"/>
                </a:lnTo>
                <a:lnTo>
                  <a:pt x="7561834" y="88900"/>
                </a:lnTo>
                <a:lnTo>
                  <a:pt x="7574534" y="88900"/>
                </a:lnTo>
                <a:lnTo>
                  <a:pt x="7574534" y="76200"/>
                </a:lnTo>
                <a:lnTo>
                  <a:pt x="7574534" y="74930"/>
                </a:lnTo>
                <a:lnTo>
                  <a:pt x="7583030" y="73215"/>
                </a:lnTo>
                <a:lnTo>
                  <a:pt x="7595133" y="65062"/>
                </a:lnTo>
                <a:lnTo>
                  <a:pt x="7603287" y="52959"/>
                </a:lnTo>
                <a:lnTo>
                  <a:pt x="7606284" y="38100"/>
                </a:lnTo>
                <a:close/>
              </a:path>
              <a:path w="10866120" h="5208905">
                <a:moveTo>
                  <a:pt x="7645400" y="3227578"/>
                </a:moveTo>
                <a:lnTo>
                  <a:pt x="7594600" y="3227578"/>
                </a:lnTo>
                <a:lnTo>
                  <a:pt x="7594600" y="3240278"/>
                </a:lnTo>
                <a:lnTo>
                  <a:pt x="7645400" y="3240278"/>
                </a:lnTo>
                <a:lnTo>
                  <a:pt x="7645400" y="3227578"/>
                </a:lnTo>
                <a:close/>
              </a:path>
              <a:path w="10866120" h="5208905">
                <a:moveTo>
                  <a:pt x="7734300" y="3227578"/>
                </a:moveTo>
                <a:lnTo>
                  <a:pt x="7683500" y="3227578"/>
                </a:lnTo>
                <a:lnTo>
                  <a:pt x="7683500" y="3240278"/>
                </a:lnTo>
                <a:lnTo>
                  <a:pt x="7734300" y="3240278"/>
                </a:lnTo>
                <a:lnTo>
                  <a:pt x="7734300" y="3227578"/>
                </a:lnTo>
                <a:close/>
              </a:path>
              <a:path w="10866120" h="5208905">
                <a:moveTo>
                  <a:pt x="7823200" y="3227578"/>
                </a:moveTo>
                <a:lnTo>
                  <a:pt x="7772400" y="3227578"/>
                </a:lnTo>
                <a:lnTo>
                  <a:pt x="7772400" y="3240278"/>
                </a:lnTo>
                <a:lnTo>
                  <a:pt x="7823200" y="3240278"/>
                </a:lnTo>
                <a:lnTo>
                  <a:pt x="7823200" y="3227578"/>
                </a:lnTo>
                <a:close/>
              </a:path>
              <a:path w="10866120" h="5208905">
                <a:moveTo>
                  <a:pt x="7912100" y="3227578"/>
                </a:moveTo>
                <a:lnTo>
                  <a:pt x="7861300" y="3227578"/>
                </a:lnTo>
                <a:lnTo>
                  <a:pt x="7861300" y="3240278"/>
                </a:lnTo>
                <a:lnTo>
                  <a:pt x="7912100" y="3240278"/>
                </a:lnTo>
                <a:lnTo>
                  <a:pt x="7912100" y="3227578"/>
                </a:lnTo>
                <a:close/>
              </a:path>
              <a:path w="10866120" h="5208905">
                <a:moveTo>
                  <a:pt x="8001000" y="3227578"/>
                </a:moveTo>
                <a:lnTo>
                  <a:pt x="7950200" y="3227578"/>
                </a:lnTo>
                <a:lnTo>
                  <a:pt x="7950200" y="3240278"/>
                </a:lnTo>
                <a:lnTo>
                  <a:pt x="8001000" y="3240278"/>
                </a:lnTo>
                <a:lnTo>
                  <a:pt x="8001000" y="3227578"/>
                </a:lnTo>
                <a:close/>
              </a:path>
              <a:path w="10866120" h="5208905">
                <a:moveTo>
                  <a:pt x="8089900" y="3227578"/>
                </a:moveTo>
                <a:lnTo>
                  <a:pt x="8039100" y="3227578"/>
                </a:lnTo>
                <a:lnTo>
                  <a:pt x="8039100" y="3240278"/>
                </a:lnTo>
                <a:lnTo>
                  <a:pt x="8089900" y="3240278"/>
                </a:lnTo>
                <a:lnTo>
                  <a:pt x="8089900" y="3227578"/>
                </a:lnTo>
                <a:close/>
              </a:path>
              <a:path w="10866120" h="5208905">
                <a:moveTo>
                  <a:pt x="8178800" y="3227578"/>
                </a:moveTo>
                <a:lnTo>
                  <a:pt x="8128000" y="3227578"/>
                </a:lnTo>
                <a:lnTo>
                  <a:pt x="8128000" y="3240278"/>
                </a:lnTo>
                <a:lnTo>
                  <a:pt x="8178800" y="3240278"/>
                </a:lnTo>
                <a:lnTo>
                  <a:pt x="8178800" y="3227578"/>
                </a:lnTo>
                <a:close/>
              </a:path>
              <a:path w="10866120" h="5208905">
                <a:moveTo>
                  <a:pt x="8267700" y="3227578"/>
                </a:moveTo>
                <a:lnTo>
                  <a:pt x="8216900" y="3227578"/>
                </a:lnTo>
                <a:lnTo>
                  <a:pt x="8216900" y="3240278"/>
                </a:lnTo>
                <a:lnTo>
                  <a:pt x="8267700" y="3240278"/>
                </a:lnTo>
                <a:lnTo>
                  <a:pt x="8267700" y="3227578"/>
                </a:lnTo>
                <a:close/>
              </a:path>
              <a:path w="10866120" h="5208905">
                <a:moveTo>
                  <a:pt x="8356600" y="3227578"/>
                </a:moveTo>
                <a:lnTo>
                  <a:pt x="8305800" y="3227578"/>
                </a:lnTo>
                <a:lnTo>
                  <a:pt x="8305800" y="3240278"/>
                </a:lnTo>
                <a:lnTo>
                  <a:pt x="8356600" y="3240278"/>
                </a:lnTo>
                <a:lnTo>
                  <a:pt x="8356600" y="3227578"/>
                </a:lnTo>
                <a:close/>
              </a:path>
              <a:path w="10866120" h="5208905">
                <a:moveTo>
                  <a:pt x="8445500" y="3227578"/>
                </a:moveTo>
                <a:lnTo>
                  <a:pt x="8394700" y="3227578"/>
                </a:lnTo>
                <a:lnTo>
                  <a:pt x="8394700" y="3240278"/>
                </a:lnTo>
                <a:lnTo>
                  <a:pt x="8445500" y="3240278"/>
                </a:lnTo>
                <a:lnTo>
                  <a:pt x="8445500" y="3227578"/>
                </a:lnTo>
                <a:close/>
              </a:path>
              <a:path w="10866120" h="5208905">
                <a:moveTo>
                  <a:pt x="8534400" y="3227578"/>
                </a:moveTo>
                <a:lnTo>
                  <a:pt x="8483600" y="3227578"/>
                </a:lnTo>
                <a:lnTo>
                  <a:pt x="8483600" y="3240278"/>
                </a:lnTo>
                <a:lnTo>
                  <a:pt x="8534400" y="3240278"/>
                </a:lnTo>
                <a:lnTo>
                  <a:pt x="8534400" y="3227578"/>
                </a:lnTo>
                <a:close/>
              </a:path>
              <a:path w="10866120" h="5208905">
                <a:moveTo>
                  <a:pt x="8623300" y="3227578"/>
                </a:moveTo>
                <a:lnTo>
                  <a:pt x="8572500" y="3227578"/>
                </a:lnTo>
                <a:lnTo>
                  <a:pt x="8572500" y="3240278"/>
                </a:lnTo>
                <a:lnTo>
                  <a:pt x="8623300" y="3240278"/>
                </a:lnTo>
                <a:lnTo>
                  <a:pt x="8623300" y="3227578"/>
                </a:lnTo>
                <a:close/>
              </a:path>
              <a:path w="10866120" h="5208905">
                <a:moveTo>
                  <a:pt x="8712200" y="3227578"/>
                </a:moveTo>
                <a:lnTo>
                  <a:pt x="8661400" y="3227578"/>
                </a:lnTo>
                <a:lnTo>
                  <a:pt x="8661400" y="3240278"/>
                </a:lnTo>
                <a:lnTo>
                  <a:pt x="8712200" y="3240278"/>
                </a:lnTo>
                <a:lnTo>
                  <a:pt x="8712200" y="3227578"/>
                </a:lnTo>
                <a:close/>
              </a:path>
              <a:path w="10866120" h="5208905">
                <a:moveTo>
                  <a:pt x="8801100" y="3227578"/>
                </a:moveTo>
                <a:lnTo>
                  <a:pt x="8750300" y="3227578"/>
                </a:lnTo>
                <a:lnTo>
                  <a:pt x="8750300" y="3240278"/>
                </a:lnTo>
                <a:lnTo>
                  <a:pt x="8801100" y="3240278"/>
                </a:lnTo>
                <a:lnTo>
                  <a:pt x="8801100" y="3227578"/>
                </a:lnTo>
                <a:close/>
              </a:path>
              <a:path w="10866120" h="5208905">
                <a:moveTo>
                  <a:pt x="8890000" y="3227578"/>
                </a:moveTo>
                <a:lnTo>
                  <a:pt x="8839200" y="3227578"/>
                </a:lnTo>
                <a:lnTo>
                  <a:pt x="8839200" y="3240278"/>
                </a:lnTo>
                <a:lnTo>
                  <a:pt x="8890000" y="3240278"/>
                </a:lnTo>
                <a:lnTo>
                  <a:pt x="8890000" y="3227578"/>
                </a:lnTo>
                <a:close/>
              </a:path>
              <a:path w="10866120" h="5208905">
                <a:moveTo>
                  <a:pt x="8978900" y="3227578"/>
                </a:moveTo>
                <a:lnTo>
                  <a:pt x="8928100" y="3227578"/>
                </a:lnTo>
                <a:lnTo>
                  <a:pt x="8928100" y="3240278"/>
                </a:lnTo>
                <a:lnTo>
                  <a:pt x="8978900" y="3240278"/>
                </a:lnTo>
                <a:lnTo>
                  <a:pt x="8978900" y="3227578"/>
                </a:lnTo>
                <a:close/>
              </a:path>
              <a:path w="10866120" h="5208905">
                <a:moveTo>
                  <a:pt x="9067800" y="3227578"/>
                </a:moveTo>
                <a:lnTo>
                  <a:pt x="9017000" y="3227578"/>
                </a:lnTo>
                <a:lnTo>
                  <a:pt x="9017000" y="3240278"/>
                </a:lnTo>
                <a:lnTo>
                  <a:pt x="9067800" y="3240278"/>
                </a:lnTo>
                <a:lnTo>
                  <a:pt x="9067800" y="3227578"/>
                </a:lnTo>
                <a:close/>
              </a:path>
              <a:path w="10866120" h="5208905">
                <a:moveTo>
                  <a:pt x="9156700" y="3227578"/>
                </a:moveTo>
                <a:lnTo>
                  <a:pt x="9105900" y="3227578"/>
                </a:lnTo>
                <a:lnTo>
                  <a:pt x="9105900" y="3240278"/>
                </a:lnTo>
                <a:lnTo>
                  <a:pt x="9156700" y="3240278"/>
                </a:lnTo>
                <a:lnTo>
                  <a:pt x="9156700" y="3227578"/>
                </a:lnTo>
                <a:close/>
              </a:path>
              <a:path w="10866120" h="5208905">
                <a:moveTo>
                  <a:pt x="9245600" y="3227578"/>
                </a:moveTo>
                <a:lnTo>
                  <a:pt x="9194800" y="3227578"/>
                </a:lnTo>
                <a:lnTo>
                  <a:pt x="9194800" y="3240278"/>
                </a:lnTo>
                <a:lnTo>
                  <a:pt x="9245600" y="3240278"/>
                </a:lnTo>
                <a:lnTo>
                  <a:pt x="9245600" y="3227578"/>
                </a:lnTo>
                <a:close/>
              </a:path>
              <a:path w="10866120" h="5208905">
                <a:moveTo>
                  <a:pt x="9334500" y="3227578"/>
                </a:moveTo>
                <a:lnTo>
                  <a:pt x="9283700" y="3227578"/>
                </a:lnTo>
                <a:lnTo>
                  <a:pt x="9283700" y="3240278"/>
                </a:lnTo>
                <a:lnTo>
                  <a:pt x="9334500" y="3240278"/>
                </a:lnTo>
                <a:lnTo>
                  <a:pt x="9334500" y="3227578"/>
                </a:lnTo>
                <a:close/>
              </a:path>
              <a:path w="10866120" h="5208905">
                <a:moveTo>
                  <a:pt x="9423400" y="3227578"/>
                </a:moveTo>
                <a:lnTo>
                  <a:pt x="9372600" y="3227578"/>
                </a:lnTo>
                <a:lnTo>
                  <a:pt x="9372600" y="3240278"/>
                </a:lnTo>
                <a:lnTo>
                  <a:pt x="9423400" y="3240278"/>
                </a:lnTo>
                <a:lnTo>
                  <a:pt x="9423400" y="3227578"/>
                </a:lnTo>
                <a:close/>
              </a:path>
              <a:path w="10866120" h="5208905">
                <a:moveTo>
                  <a:pt x="9512300" y="3227578"/>
                </a:moveTo>
                <a:lnTo>
                  <a:pt x="9461500" y="3227578"/>
                </a:lnTo>
                <a:lnTo>
                  <a:pt x="9461500" y="3240278"/>
                </a:lnTo>
                <a:lnTo>
                  <a:pt x="9512300" y="3240278"/>
                </a:lnTo>
                <a:lnTo>
                  <a:pt x="9512300" y="3227578"/>
                </a:lnTo>
                <a:close/>
              </a:path>
              <a:path w="10866120" h="5208905">
                <a:moveTo>
                  <a:pt x="9601200" y="3227578"/>
                </a:moveTo>
                <a:lnTo>
                  <a:pt x="9550400" y="3227578"/>
                </a:lnTo>
                <a:lnTo>
                  <a:pt x="9550400" y="3240278"/>
                </a:lnTo>
                <a:lnTo>
                  <a:pt x="9601200" y="3240278"/>
                </a:lnTo>
                <a:lnTo>
                  <a:pt x="9601200" y="3227578"/>
                </a:lnTo>
                <a:close/>
              </a:path>
              <a:path w="10866120" h="5208905">
                <a:moveTo>
                  <a:pt x="9690100" y="3227578"/>
                </a:moveTo>
                <a:lnTo>
                  <a:pt x="9639300" y="3227578"/>
                </a:lnTo>
                <a:lnTo>
                  <a:pt x="9639300" y="3240278"/>
                </a:lnTo>
                <a:lnTo>
                  <a:pt x="9690100" y="3240278"/>
                </a:lnTo>
                <a:lnTo>
                  <a:pt x="9690100" y="3227578"/>
                </a:lnTo>
                <a:close/>
              </a:path>
              <a:path w="10866120" h="5208905">
                <a:moveTo>
                  <a:pt x="9779000" y="3227578"/>
                </a:moveTo>
                <a:lnTo>
                  <a:pt x="9728200" y="3227578"/>
                </a:lnTo>
                <a:lnTo>
                  <a:pt x="9728200" y="3240278"/>
                </a:lnTo>
                <a:lnTo>
                  <a:pt x="9779000" y="3240278"/>
                </a:lnTo>
                <a:lnTo>
                  <a:pt x="9779000" y="3227578"/>
                </a:lnTo>
                <a:close/>
              </a:path>
              <a:path w="10866120" h="5208905">
                <a:moveTo>
                  <a:pt x="9867900" y="3227578"/>
                </a:moveTo>
                <a:lnTo>
                  <a:pt x="9817100" y="3227578"/>
                </a:lnTo>
                <a:lnTo>
                  <a:pt x="9817100" y="3240278"/>
                </a:lnTo>
                <a:lnTo>
                  <a:pt x="9867900" y="3240278"/>
                </a:lnTo>
                <a:lnTo>
                  <a:pt x="9867900" y="3227578"/>
                </a:lnTo>
                <a:close/>
              </a:path>
              <a:path w="10866120" h="5208905">
                <a:moveTo>
                  <a:pt x="9956800" y="3227578"/>
                </a:moveTo>
                <a:lnTo>
                  <a:pt x="9906000" y="3227578"/>
                </a:lnTo>
                <a:lnTo>
                  <a:pt x="9906000" y="3240278"/>
                </a:lnTo>
                <a:lnTo>
                  <a:pt x="9956800" y="3240278"/>
                </a:lnTo>
                <a:lnTo>
                  <a:pt x="9956800" y="3227578"/>
                </a:lnTo>
                <a:close/>
              </a:path>
              <a:path w="10866120" h="5208905">
                <a:moveTo>
                  <a:pt x="10045700" y="3227578"/>
                </a:moveTo>
                <a:lnTo>
                  <a:pt x="9994900" y="3227578"/>
                </a:lnTo>
                <a:lnTo>
                  <a:pt x="9994900" y="3240278"/>
                </a:lnTo>
                <a:lnTo>
                  <a:pt x="10045700" y="3240278"/>
                </a:lnTo>
                <a:lnTo>
                  <a:pt x="10045700" y="3227578"/>
                </a:lnTo>
                <a:close/>
              </a:path>
              <a:path w="10866120" h="5208905">
                <a:moveTo>
                  <a:pt x="10134600" y="3227578"/>
                </a:moveTo>
                <a:lnTo>
                  <a:pt x="10083800" y="3227578"/>
                </a:lnTo>
                <a:lnTo>
                  <a:pt x="10083800" y="3240278"/>
                </a:lnTo>
                <a:lnTo>
                  <a:pt x="10134600" y="3240278"/>
                </a:lnTo>
                <a:lnTo>
                  <a:pt x="10134600" y="3227578"/>
                </a:lnTo>
                <a:close/>
              </a:path>
              <a:path w="10866120" h="5208905">
                <a:moveTo>
                  <a:pt x="10223500" y="3227578"/>
                </a:moveTo>
                <a:lnTo>
                  <a:pt x="10172700" y="3227578"/>
                </a:lnTo>
                <a:lnTo>
                  <a:pt x="10172700" y="3240278"/>
                </a:lnTo>
                <a:lnTo>
                  <a:pt x="10223500" y="3240278"/>
                </a:lnTo>
                <a:lnTo>
                  <a:pt x="10223500" y="3227578"/>
                </a:lnTo>
                <a:close/>
              </a:path>
              <a:path w="10866120" h="5208905">
                <a:moveTo>
                  <a:pt x="10312400" y="3227578"/>
                </a:moveTo>
                <a:lnTo>
                  <a:pt x="10261600" y="3227578"/>
                </a:lnTo>
                <a:lnTo>
                  <a:pt x="10261600" y="3240278"/>
                </a:lnTo>
                <a:lnTo>
                  <a:pt x="10312400" y="3240278"/>
                </a:lnTo>
                <a:lnTo>
                  <a:pt x="10312400" y="3227578"/>
                </a:lnTo>
                <a:close/>
              </a:path>
              <a:path w="10866120" h="5208905">
                <a:moveTo>
                  <a:pt x="10401300" y="3227578"/>
                </a:moveTo>
                <a:lnTo>
                  <a:pt x="10350500" y="3227578"/>
                </a:lnTo>
                <a:lnTo>
                  <a:pt x="10350500" y="3240278"/>
                </a:lnTo>
                <a:lnTo>
                  <a:pt x="10401300" y="3240278"/>
                </a:lnTo>
                <a:lnTo>
                  <a:pt x="10401300" y="3227578"/>
                </a:lnTo>
                <a:close/>
              </a:path>
              <a:path w="10866120" h="5208905">
                <a:moveTo>
                  <a:pt x="10490200" y="3227578"/>
                </a:moveTo>
                <a:lnTo>
                  <a:pt x="10439400" y="3227578"/>
                </a:lnTo>
                <a:lnTo>
                  <a:pt x="10439400" y="3240278"/>
                </a:lnTo>
                <a:lnTo>
                  <a:pt x="10490200" y="3240278"/>
                </a:lnTo>
                <a:lnTo>
                  <a:pt x="10490200" y="3227578"/>
                </a:lnTo>
                <a:close/>
              </a:path>
              <a:path w="10866120" h="5208905">
                <a:moveTo>
                  <a:pt x="10579100" y="3227578"/>
                </a:moveTo>
                <a:lnTo>
                  <a:pt x="10528300" y="3227578"/>
                </a:lnTo>
                <a:lnTo>
                  <a:pt x="10528300" y="3240278"/>
                </a:lnTo>
                <a:lnTo>
                  <a:pt x="10579100" y="3240278"/>
                </a:lnTo>
                <a:lnTo>
                  <a:pt x="10579100" y="3227578"/>
                </a:lnTo>
                <a:close/>
              </a:path>
              <a:path w="10866120" h="5208905">
                <a:moveTo>
                  <a:pt x="10668000" y="3227578"/>
                </a:moveTo>
                <a:lnTo>
                  <a:pt x="10617200" y="3227578"/>
                </a:lnTo>
                <a:lnTo>
                  <a:pt x="10617200" y="3240278"/>
                </a:lnTo>
                <a:lnTo>
                  <a:pt x="10668000" y="3240278"/>
                </a:lnTo>
                <a:lnTo>
                  <a:pt x="10668000" y="3227578"/>
                </a:lnTo>
                <a:close/>
              </a:path>
              <a:path w="10866120" h="5208905">
                <a:moveTo>
                  <a:pt x="10756900" y="3227578"/>
                </a:moveTo>
                <a:lnTo>
                  <a:pt x="10706100" y="3227578"/>
                </a:lnTo>
                <a:lnTo>
                  <a:pt x="10706100" y="3240278"/>
                </a:lnTo>
                <a:lnTo>
                  <a:pt x="10756900" y="3240278"/>
                </a:lnTo>
                <a:lnTo>
                  <a:pt x="10756900" y="3227578"/>
                </a:lnTo>
                <a:close/>
              </a:path>
              <a:path w="10866120" h="5208905">
                <a:moveTo>
                  <a:pt x="10865866" y="3233928"/>
                </a:moveTo>
                <a:lnTo>
                  <a:pt x="10864571" y="3227578"/>
                </a:lnTo>
                <a:lnTo>
                  <a:pt x="10862856" y="3219081"/>
                </a:lnTo>
                <a:lnTo>
                  <a:pt x="10854665" y="3206978"/>
                </a:lnTo>
                <a:lnTo>
                  <a:pt x="10842549" y="3198825"/>
                </a:lnTo>
                <a:lnTo>
                  <a:pt x="10827766" y="3195828"/>
                </a:lnTo>
                <a:lnTo>
                  <a:pt x="10812907" y="3198825"/>
                </a:lnTo>
                <a:lnTo>
                  <a:pt x="10800804" y="3206978"/>
                </a:lnTo>
                <a:lnTo>
                  <a:pt x="10792651" y="3219081"/>
                </a:lnTo>
                <a:lnTo>
                  <a:pt x="10789666" y="3233928"/>
                </a:lnTo>
                <a:lnTo>
                  <a:pt x="10792651" y="3248787"/>
                </a:lnTo>
                <a:lnTo>
                  <a:pt x="10800804" y="3260890"/>
                </a:lnTo>
                <a:lnTo>
                  <a:pt x="10812907" y="3269043"/>
                </a:lnTo>
                <a:lnTo>
                  <a:pt x="10827766" y="3272028"/>
                </a:lnTo>
                <a:lnTo>
                  <a:pt x="10842549" y="3269043"/>
                </a:lnTo>
                <a:lnTo>
                  <a:pt x="10854665" y="3260890"/>
                </a:lnTo>
                <a:lnTo>
                  <a:pt x="10862856" y="3248787"/>
                </a:lnTo>
                <a:lnTo>
                  <a:pt x="10864571" y="3240278"/>
                </a:lnTo>
                <a:lnTo>
                  <a:pt x="10865866" y="3233928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 lang="en-US">
              <a:solidFill>
                <a:srgbClr val="0356B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B500A4D-E529-59CC-B4EA-69893F0E0230}"/>
              </a:ext>
            </a:extLst>
          </p:cNvPr>
          <p:cNvSpPr/>
          <p:nvPr/>
        </p:nvSpPr>
        <p:spPr>
          <a:xfrm>
            <a:off x="0" y="288385"/>
            <a:ext cx="12192000" cy="45719"/>
          </a:xfrm>
          <a:prstGeom prst="rect">
            <a:avLst/>
          </a:prstGeom>
          <a:solidFill>
            <a:srgbClr val="0356B1"/>
          </a:solidFill>
          <a:ln>
            <a:solidFill>
              <a:srgbClr val="0356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164AB9-8F5F-7E12-876B-2C6CCF1DF1CB}"/>
              </a:ext>
            </a:extLst>
          </p:cNvPr>
          <p:cNvSpPr/>
          <p:nvPr/>
        </p:nvSpPr>
        <p:spPr>
          <a:xfrm>
            <a:off x="0" y="175610"/>
            <a:ext cx="12192000" cy="45719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object 13">
            <a:extLst>
              <a:ext uri="{FF2B5EF4-FFF2-40B4-BE49-F238E27FC236}">
                <a16:creationId xmlns:a16="http://schemas.microsoft.com/office/drawing/2014/main" id="{20A70960-BE34-52D6-5824-E7B303EBB85D}"/>
              </a:ext>
            </a:extLst>
          </p:cNvPr>
          <p:cNvSpPr/>
          <p:nvPr/>
        </p:nvSpPr>
        <p:spPr>
          <a:xfrm>
            <a:off x="338594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EDD14F"/>
          </a:solidFill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object 13">
            <a:extLst>
              <a:ext uri="{FF2B5EF4-FFF2-40B4-BE49-F238E27FC236}">
                <a16:creationId xmlns:a16="http://schemas.microsoft.com/office/drawing/2014/main" id="{E01B0A64-B90E-66F4-3467-AFF3C3F1509A}"/>
              </a:ext>
            </a:extLst>
          </p:cNvPr>
          <p:cNvSpPr/>
          <p:nvPr/>
        </p:nvSpPr>
        <p:spPr>
          <a:xfrm>
            <a:off x="245466" y="0"/>
            <a:ext cx="49373" cy="6858000"/>
          </a:xfrm>
          <a:custGeom>
            <a:avLst/>
            <a:gdLst/>
            <a:ahLst/>
            <a:cxnLst/>
            <a:rect l="l" t="t" r="r" b="b"/>
            <a:pathLst>
              <a:path w="146684" h="6858000">
                <a:moveTo>
                  <a:pt x="146303" y="0"/>
                </a:moveTo>
                <a:lnTo>
                  <a:pt x="0" y="0"/>
                </a:lnTo>
                <a:lnTo>
                  <a:pt x="0" y="6858000"/>
                </a:lnTo>
                <a:lnTo>
                  <a:pt x="146303" y="6858000"/>
                </a:lnTo>
                <a:lnTo>
                  <a:pt x="146303" y="0"/>
                </a:lnTo>
                <a:close/>
              </a:path>
            </a:pathLst>
          </a:custGeom>
          <a:solidFill>
            <a:srgbClr val="0356B1"/>
          </a:solidFill>
          <a:ln>
            <a:solidFill>
              <a:srgbClr val="0356B1"/>
            </a:solidFill>
          </a:ln>
        </p:spPr>
        <p:txBody>
          <a:bodyPr wrap="square" lIns="0" tIns="0" rIns="0" bIns="0" rtlCol="0"/>
          <a:lstStyle/>
          <a:p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591C11D0-97C2-7F35-3781-5847D29B18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94839" y="6523558"/>
            <a:ext cx="2743200" cy="365125"/>
          </a:xfrm>
        </p:spPr>
        <p:txBody>
          <a:bodyPr/>
          <a:lstStyle/>
          <a:p>
            <a:fld id="{F46C79FD-C571-418B-AB0F-5EE936C85276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E1D21F-11A5-03D4-F2B4-C237BD810228}"/>
              </a:ext>
            </a:extLst>
          </p:cNvPr>
          <p:cNvSpPr txBox="1"/>
          <p:nvPr/>
        </p:nvSpPr>
        <p:spPr>
          <a:xfrm>
            <a:off x="806116" y="840072"/>
            <a:ext cx="11140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Codelists used in those Messages and are aligned in the two phases: </a:t>
            </a:r>
            <a:endParaRPr lang="el-GR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Clr>
                <a:schemeClr val="tx2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CL008, CL009, CL016, CL017, CL019</a:t>
            </a:r>
            <a:r>
              <a:rPr lang="el-GR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CL027, CL029, CL030, CL038, CL048, CL070, CL101, CL107, CL116, CL118, CL119, CL141, CL146, CL152, CL162, CL165, CL171, CL172, CL173, CL174, CL175, CL176, CL177, CL179, CL180, CL184, CL187, CL188, CL196, CL197, CL213, CL214, </a:t>
            </a:r>
            <a:r>
              <a:rPr lang="en-US" sz="1400" u="sng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CL217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CL218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u="sng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CL219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CL221, CL223, CL224, CL225, CL228, CL231, CL232, </a:t>
            </a:r>
            <a:r>
              <a:rPr lang="en-US" sz="1400" b="1" u="sng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  <a:r>
              <a:rPr lang="en-US" sz="140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sz="1400">
                <a:solidFill>
                  <a:srgbClr val="00B05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CL244, CL252, CL258 , CL286, CL296, CL380, CL704, CL740 , CL750, CL754.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36B1E1-6807-5E0D-6F38-4006C604D6C3}"/>
              </a:ext>
            </a:extLst>
          </p:cNvPr>
          <p:cNvSpPr txBox="1"/>
          <p:nvPr/>
        </p:nvSpPr>
        <p:spPr>
          <a:xfrm>
            <a:off x="387966" y="317891"/>
            <a:ext cx="80930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Impact assessment of late transition to NCTS-P6  - - CL239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45501C-CA80-D199-EEF2-5A9392792F01}"/>
              </a:ext>
            </a:extLst>
          </p:cNvPr>
          <p:cNvSpPr txBox="1"/>
          <p:nvPr/>
        </p:nvSpPr>
        <p:spPr>
          <a:xfrm>
            <a:off x="590899" y="1929380"/>
            <a:ext cx="1096981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CS/RD2 PROD: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CL239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AdditionalInformation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NCTS-P5 (and NCTS-P6) is different from 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content of CL701 (</a:t>
            </a:r>
            <a:r>
              <a:rPr lang="en-US" sz="2400" dirty="0" err="1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AdditionalInformationCodeDeclaration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used in ICS2 </a:t>
            </a:r>
          </a:p>
          <a:p>
            <a:endParaRPr lang="en-US" sz="12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extra codes (i.e. 20100, 20200, 20300, 30600) remain valid in NCTS-P6, may still be used with all security code (i.e. combined or not with ENS)</a:t>
            </a:r>
          </a:p>
          <a:p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… </a:t>
            </a:r>
            <a:r>
              <a:rPr lang="en-US" sz="2400" u="sng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those extra codes will not be pushed by ieca/TED to ICS2-CR.</a:t>
            </a:r>
          </a:p>
          <a:p>
            <a:endParaRPr lang="en-US" sz="2400" dirty="0">
              <a:solidFill>
                <a:schemeClr val="bg2">
                  <a:lumMod val="2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impact on CCA15D, CCA13D, CCA29D, CDA15D, CDA13D. </a:t>
            </a:r>
            <a:b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 impact on CL999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in CD/RD2 PROD for NCTS-P6)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400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NO IMPACT ON LATE P5 COUNTRY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FF03966-04DC-7BBD-ED0F-87C115C52BB6}"/>
              </a:ext>
            </a:extLst>
          </p:cNvPr>
          <p:cNvSpPr/>
          <p:nvPr/>
        </p:nvSpPr>
        <p:spPr>
          <a:xfrm>
            <a:off x="11142969" y="642209"/>
            <a:ext cx="865975" cy="295946"/>
          </a:xfrm>
          <a:custGeom>
            <a:avLst/>
            <a:gdLst>
              <a:gd name="connsiteX0" fmla="*/ 79122 w 2770313"/>
              <a:gd name="connsiteY0" fmla="*/ 0 h 474638"/>
              <a:gd name="connsiteX1" fmla="*/ 2691191 w 2770313"/>
              <a:gd name="connsiteY1" fmla="*/ 0 h 474638"/>
              <a:gd name="connsiteX2" fmla="*/ 2770313 w 2770313"/>
              <a:gd name="connsiteY2" fmla="*/ 79122 h 474638"/>
              <a:gd name="connsiteX3" fmla="*/ 2770313 w 2770313"/>
              <a:gd name="connsiteY3" fmla="*/ 474638 h 474638"/>
              <a:gd name="connsiteX4" fmla="*/ 2770313 w 2770313"/>
              <a:gd name="connsiteY4" fmla="*/ 474638 h 474638"/>
              <a:gd name="connsiteX5" fmla="*/ 0 w 2770313"/>
              <a:gd name="connsiteY5" fmla="*/ 474638 h 474638"/>
              <a:gd name="connsiteX6" fmla="*/ 0 w 2770313"/>
              <a:gd name="connsiteY6" fmla="*/ 474638 h 474638"/>
              <a:gd name="connsiteX7" fmla="*/ 0 w 2770313"/>
              <a:gd name="connsiteY7" fmla="*/ 79122 h 474638"/>
              <a:gd name="connsiteX8" fmla="*/ 79122 w 2770313"/>
              <a:gd name="connsiteY8" fmla="*/ 0 h 474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70313" h="474638">
                <a:moveTo>
                  <a:pt x="79122" y="0"/>
                </a:moveTo>
                <a:lnTo>
                  <a:pt x="2691191" y="0"/>
                </a:lnTo>
                <a:cubicBezTo>
                  <a:pt x="2734889" y="0"/>
                  <a:pt x="2770313" y="35424"/>
                  <a:pt x="2770313" y="79122"/>
                </a:cubicBezTo>
                <a:lnTo>
                  <a:pt x="2770313" y="474638"/>
                </a:lnTo>
                <a:lnTo>
                  <a:pt x="2770313" y="474638"/>
                </a:lnTo>
                <a:lnTo>
                  <a:pt x="0" y="474638"/>
                </a:lnTo>
                <a:lnTo>
                  <a:pt x="0" y="474638"/>
                </a:lnTo>
                <a:lnTo>
                  <a:pt x="0" y="79122"/>
                </a:lnTo>
                <a:cubicBezTo>
                  <a:pt x="0" y="35424"/>
                  <a:pt x="35424" y="0"/>
                  <a:pt x="79122" y="0"/>
                </a:cubicBezTo>
                <a:close/>
              </a:path>
            </a:pathLst>
          </a:custGeom>
          <a:solidFill>
            <a:schemeClr val="tx2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5084" tIns="65084" rIns="65084" bIns="41910" numCol="1" spcCol="1270" anchor="ctr" anchorCtr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0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CL239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228CF9B-372C-491E-3DD5-1876664BE3C9}"/>
              </a:ext>
            </a:extLst>
          </p:cNvPr>
          <p:cNvSpPr>
            <a:spLocks noChangeAspect="1"/>
          </p:cNvSpPr>
          <p:nvPr/>
        </p:nvSpPr>
        <p:spPr>
          <a:xfrm>
            <a:off x="10631692" y="452498"/>
            <a:ext cx="611087" cy="338538"/>
          </a:xfrm>
          <a:prstGeom prst="ellipse">
            <a:avLst/>
          </a:prstGeom>
          <a:solidFill>
            <a:schemeClr val="tx2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accent5"/>
                </a:solidFill>
              </a:rPr>
              <a:t>1D</a:t>
            </a:r>
          </a:p>
        </p:txBody>
      </p:sp>
    </p:spTree>
    <p:extLst>
      <p:ext uri="{BB962C8B-B14F-4D97-AF65-F5344CB8AC3E}">
        <p14:creationId xmlns:p14="http://schemas.microsoft.com/office/powerpoint/2010/main" val="1681584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65d37fc-5335-47ce-b298-477afd94d99b">
      <Terms xmlns="http://schemas.microsoft.com/office/infopath/2007/PartnerControls"/>
    </lcf76f155ced4ddcb4097134ff3c332f>
    <TaxCatchAll xmlns="ffcdf2b0-1459-4444-989c-847f95dff766" xsi:nil="true"/>
    <Deliverable_x0020_Status xmlns="b65d37fc-5335-47ce-b298-477afd94d99b" xsi:nil="true"/>
    <Deliverable_x0020_Id xmlns="b65d37fc-5335-47ce-b298-477afd94d99b" xsi:nil="true"/>
    <Delivery_x0020_Date xmlns="b65d37fc-5335-47ce-b298-477afd94d99b" xsi:nil="true"/>
    <RfA xmlns="b65d37fc-5335-47ce-b298-477afd94d99b" xsi:nil="true"/>
    <SC xmlns="b65d37fc-5335-47ce-b298-477afd94d99b" xsi:nil="true"/>
    <Deliverable_x0020_Version xmlns="b65d37fc-5335-47ce-b298-477afd94d99b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F8B0C3FB496384B92CB0277224434C8" ma:contentTypeVersion="28" ma:contentTypeDescription="Create a new document." ma:contentTypeScope="" ma:versionID="46b2833c54ea31a171b1ac04620b7ab3">
  <xsd:schema xmlns:xsd="http://www.w3.org/2001/XMLSchema" xmlns:xs="http://www.w3.org/2001/XMLSchema" xmlns:p="http://schemas.microsoft.com/office/2006/metadata/properties" xmlns:ns2="b65d37fc-5335-47ce-b298-477afd94d99b" xmlns:ns3="ffcdf2b0-1459-4444-989c-847f95dff766" targetNamespace="http://schemas.microsoft.com/office/2006/metadata/properties" ma:root="true" ma:fieldsID="fc293838794196c54457b8a47e83e9df" ns2:_="" ns3:_="">
    <xsd:import namespace="b65d37fc-5335-47ce-b298-477afd94d99b"/>
    <xsd:import namespace="ffcdf2b0-1459-4444-989c-847f95dff766"/>
    <xsd:element name="properties">
      <xsd:complexType>
        <xsd:sequence>
          <xsd:element name="documentManagement">
            <xsd:complexType>
              <xsd:all>
                <xsd:element ref="ns2:Deliverable_x0020_Id" minOccurs="0"/>
                <xsd:element ref="ns2:Deliverable_x0020_Status" minOccurs="0"/>
                <xsd:element ref="ns2:Deliverable_x0020_Version" minOccurs="0"/>
                <xsd:element ref="ns2:RfA" minOccurs="0"/>
                <xsd:element ref="ns2:Delivery_x0020_Date" minOccurs="0"/>
                <xsd:element ref="ns2:SC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5d37fc-5335-47ce-b298-477afd94d99b" elementFormDefault="qualified">
    <xsd:import namespace="http://schemas.microsoft.com/office/2006/documentManagement/types"/>
    <xsd:import namespace="http://schemas.microsoft.com/office/infopath/2007/PartnerControls"/>
    <xsd:element name="Deliverable_x0020_Id" ma:index="4" nillable="true" ma:displayName="Deliverable Id" ma:description="It is required for deliveries" ma:internalName="Deliverable_x0020_Id" ma:readOnly="false">
      <xsd:simpleType>
        <xsd:restriction base="dms:Text">
          <xsd:maxLength value="255"/>
        </xsd:restriction>
      </xsd:simpleType>
    </xsd:element>
    <xsd:element name="Deliverable_x0020_Status" ma:index="5" nillable="true" ma:displayName="Deliverable Status" ma:description="Status of the deliverable version." ma:format="Dropdown" ma:internalName="Deliverable_x0020_Status" ma:readOnly="false">
      <xsd:simpleType>
        <xsd:restriction base="dms:Choice">
          <xsd:enumeration value="Working"/>
          <xsd:enumeration value="Internal QR"/>
          <xsd:enumeration value="Draft"/>
          <xsd:enumeration value="SfI"/>
          <xsd:enumeration value="SfR"/>
          <xsd:enumeration value="SfA"/>
        </xsd:restriction>
      </xsd:simpleType>
    </xsd:element>
    <xsd:element name="Deliverable_x0020_Version" ma:index="6" nillable="true" ma:displayName="Deliverable Version" ma:description="Version of the deliverable (TAXUD version)" ma:internalName="Deliverable_x0020_Version" ma:readOnly="false">
      <xsd:simpleType>
        <xsd:restriction base="dms:Text">
          <xsd:maxLength value="255"/>
        </xsd:restriction>
      </xsd:simpleType>
    </xsd:element>
    <xsd:element name="RfA" ma:index="7" nillable="true" ma:displayName="RfA" ma:internalName="RfA" ma:readOnly="false">
      <xsd:simpleType>
        <xsd:restriction base="dms:Text">
          <xsd:maxLength value="255"/>
        </xsd:restriction>
      </xsd:simpleType>
    </xsd:element>
    <xsd:element name="Delivery_x0020_Date" ma:index="8" nillable="true" ma:displayName="Delivery Date" ma:description="Only for Deliverables" ma:format="DateOnly" ma:internalName="Delivery_x0020_Date" ma:readOnly="false">
      <xsd:simpleType>
        <xsd:restriction base="dms:DateTime"/>
      </xsd:simpleType>
    </xsd:element>
    <xsd:element name="SC" ma:index="9" nillable="true" ma:displayName="SC" ma:internalName="SC" ma:readOnly="false">
      <xsd:simpleType>
        <xsd:restriction base="dms:Text">
          <xsd:maxLength value="25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2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5" nillable="true" ma:taxonomy="true" ma:internalName="lcf76f155ced4ddcb4097134ff3c332f" ma:taxonomyFieldName="MediaServiceImageTags" ma:displayName="Image Tags" ma:readOnly="false" ma:fieldId="{5cf76f15-5ced-4ddc-b409-7134ff3c332f}" ma:taxonomyMulti="true" ma:sspId="d6837251-29ea-4b68-89a9-9f41a84048d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cdf2b0-1459-4444-989c-847f95dff76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SearchPeopleOnly="false" ma:SharePointGroup="0" ma:internalName="SharedWithUsers" ma:readOnly="tru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6" nillable="true" ma:displayName="Taxonomy Catch All Column" ma:hidden="true" ma:list="{dc3efaef-d65d-454e-a102-2afb12e09a8e}" ma:internalName="TaxCatchAll" ma:showField="CatchAllData" ma:web="ffcdf2b0-1459-4444-989c-847f95dff7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8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B2E793-E0C1-4484-A589-BC96F41A4CC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55E0FF-A12F-4D41-96D5-5B5DA7F82D26}">
  <ds:schemaRefs>
    <ds:schemaRef ds:uri="b65d37fc-5335-47ce-b298-477afd94d99b"/>
    <ds:schemaRef ds:uri="ffcdf2b0-1459-4444-989c-847f95dff76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8BBD7F9-42E8-4908-9713-2E8D39969656}">
  <ds:schemaRefs>
    <ds:schemaRef ds:uri="b65d37fc-5335-47ce-b298-477afd94d99b"/>
    <ds:schemaRef ds:uri="ffcdf2b0-1459-4444-989c-847f95dff76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</TotalTime>
  <Words>4478</Words>
  <Application>Microsoft Office PowerPoint</Application>
  <PresentationFormat>Widescreen</PresentationFormat>
  <Paragraphs>391</Paragraphs>
  <Slides>28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Wingdings</vt:lpstr>
      <vt:lpstr>Office Theme</vt:lpstr>
      <vt:lpstr>NCTS-P6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RFC-List.36 (NCTS-P5)</dc:subject>
  <dc:creator>DG TAXUD IT;SOFT-DEV</dc:creator>
  <cp:lastModifiedBy>DESCHUYTENEER Tanguy (TAXUD-EXT)</cp:lastModifiedBy>
  <cp:revision>10</cp:revision>
  <dcterms:created xsi:type="dcterms:W3CDTF">2013-07-15T20:26:40Z</dcterms:created>
  <dcterms:modified xsi:type="dcterms:W3CDTF">2025-05-25T16:55:49Z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0x0101006F8B0C3FB496384B92CB0277224434C8</vt:lpwstr>
  </property>
  <property fmtid="{D5CDD505-2E9C-101B-9397-08002B2CF9AE}" pid="3" name="MediaServiceImageTags">
    <vt:lpwstr/>
  </property>
  <property fmtid="{D5CDD505-2E9C-101B-9397-08002B2CF9AE}" pid="4" name="MSIP_Label_6bd9ddd1-4d20-43f6-abfa-fc3c07406f94_Enabled">
    <vt:lpwstr>true</vt:lpwstr>
  </property>
  <property fmtid="{D5CDD505-2E9C-101B-9397-08002B2CF9AE}" pid="5" name="MSIP_Label_6bd9ddd1-4d20-43f6-abfa-fc3c07406f94_SetDate">
    <vt:lpwstr>2025-04-22T16:24:04Z</vt:lpwstr>
  </property>
  <property fmtid="{D5CDD505-2E9C-101B-9397-08002B2CF9AE}" pid="6" name="MSIP_Label_6bd9ddd1-4d20-43f6-abfa-fc3c07406f94_Method">
    <vt:lpwstr>Standard</vt:lpwstr>
  </property>
  <property fmtid="{D5CDD505-2E9C-101B-9397-08002B2CF9AE}" pid="7" name="MSIP_Label_6bd9ddd1-4d20-43f6-abfa-fc3c07406f94_Name">
    <vt:lpwstr>Commission Use</vt:lpwstr>
  </property>
  <property fmtid="{D5CDD505-2E9C-101B-9397-08002B2CF9AE}" pid="8" name="MSIP_Label_6bd9ddd1-4d20-43f6-abfa-fc3c07406f94_SiteId">
    <vt:lpwstr>b24c8b06-522c-46fe-9080-70926f8dddb1</vt:lpwstr>
  </property>
  <property fmtid="{D5CDD505-2E9C-101B-9397-08002B2CF9AE}" pid="9" name="MSIP_Label_6bd9ddd1-4d20-43f6-abfa-fc3c07406f94_ActionId">
    <vt:lpwstr>97444995-25d1-4541-ac89-e666440233b8</vt:lpwstr>
  </property>
  <property fmtid="{D5CDD505-2E9C-101B-9397-08002B2CF9AE}" pid="10" name="MSIP_Label_6bd9ddd1-4d20-43f6-abfa-fc3c07406f94_ContentBits">
    <vt:lpwstr>0</vt:lpwstr>
  </property>
  <property fmtid="{D5CDD505-2E9C-101B-9397-08002B2CF9AE}" pid="11" name="SfRFilename">
    <vt:lpwstr>Impact assessment on late transition to NCTS-P6-v2.10.pptx</vt:lpwstr>
  </property>
  <property fmtid="{D5CDD505-2E9C-101B-9397-08002B2CF9AE}" pid="12" name="QCNumber">
    <vt:lpwstr>QC56549</vt:lpwstr>
  </property>
</Properties>
</file>